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256" r:id="rId2"/>
    <p:sldId id="292" r:id="rId3"/>
    <p:sldId id="293" r:id="rId4"/>
    <p:sldId id="294" r:id="rId5"/>
    <p:sldId id="258" r:id="rId6"/>
    <p:sldId id="281" r:id="rId7"/>
    <p:sldId id="257" r:id="rId8"/>
    <p:sldId id="259" r:id="rId9"/>
    <p:sldId id="288" r:id="rId10"/>
    <p:sldId id="285" r:id="rId11"/>
    <p:sldId id="283"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91" r:id="rId25"/>
    <p:sldId id="290" r:id="rId26"/>
    <p:sldId id="275" r:id="rId27"/>
    <p:sldId id="276" r:id="rId28"/>
    <p:sldId id="296" r:id="rId29"/>
    <p:sldId id="297" r:id="rId30"/>
    <p:sldId id="277" r:id="rId31"/>
    <p:sldId id="278" r:id="rId32"/>
    <p:sldId id="298" r:id="rId33"/>
    <p:sldId id="299" r:id="rId34"/>
    <p:sldId id="314" r:id="rId35"/>
    <p:sldId id="315"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 id="300" r:id="rId60"/>
    <p:sldId id="301" r:id="rId61"/>
    <p:sldId id="312" r:id="rId62"/>
    <p:sldId id="303" r:id="rId63"/>
    <p:sldId id="302" r:id="rId64"/>
    <p:sldId id="304" r:id="rId65"/>
    <p:sldId id="311" r:id="rId66"/>
    <p:sldId id="305" r:id="rId67"/>
    <p:sldId id="306" r:id="rId68"/>
    <p:sldId id="307" r:id="rId69"/>
    <p:sldId id="308" r:id="rId70"/>
    <p:sldId id="313" r:id="rId71"/>
    <p:sldId id="309" r:id="rId72"/>
    <p:sldId id="310" r:id="rId73"/>
    <p:sldId id="260" r:id="rId74"/>
    <p:sldId id="295" r:id="rId75"/>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49" autoAdjust="0"/>
    <p:restoredTop sz="94650"/>
  </p:normalViewPr>
  <p:slideViewPr>
    <p:cSldViewPr snapToGrid="0" snapToObjects="1">
      <p:cViewPr varScale="1">
        <p:scale>
          <a:sx n="120" d="100"/>
          <a:sy n="120" d="100"/>
        </p:scale>
        <p:origin x="2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1T12:39:03.579"/>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11T12:39:04.539"/>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5E276B-18BC-F949-81CE-7121F09ABEBA}" type="datetimeFigureOut">
              <a:rPr lang="en-IT" smtClean="0"/>
              <a:t>24/05/21</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1F142E-FE08-CA46-95C0-AA7D746D05AF}" type="slidenum">
              <a:rPr lang="en-IT" smtClean="0"/>
              <a:t>‹#›</a:t>
            </a:fld>
            <a:endParaRPr lang="en-IT"/>
          </a:p>
        </p:txBody>
      </p:sp>
    </p:spTree>
    <p:extLst>
      <p:ext uri="{BB962C8B-B14F-4D97-AF65-F5344CB8AC3E}">
        <p14:creationId xmlns:p14="http://schemas.microsoft.com/office/powerpoint/2010/main" val="4231527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3FB83-B66C-CC40-959B-4DB170C0FF5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x-none"/>
          </a:p>
        </p:txBody>
      </p:sp>
      <p:sp>
        <p:nvSpPr>
          <p:cNvPr id="3" name="Subtitle 2">
            <a:extLst>
              <a:ext uri="{FF2B5EF4-FFF2-40B4-BE49-F238E27FC236}">
                <a16:creationId xmlns:a16="http://schemas.microsoft.com/office/drawing/2014/main" id="{FECFF7F5-94D4-EF4C-B4C2-01035B7FCA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x-none"/>
          </a:p>
        </p:txBody>
      </p:sp>
      <p:sp>
        <p:nvSpPr>
          <p:cNvPr id="4" name="Date Placeholder 3">
            <a:extLst>
              <a:ext uri="{FF2B5EF4-FFF2-40B4-BE49-F238E27FC236}">
                <a16:creationId xmlns:a16="http://schemas.microsoft.com/office/drawing/2014/main" id="{B98A48FA-D805-4A46-99B2-A8EF0F8D6885}"/>
              </a:ext>
            </a:extLst>
          </p:cNvPr>
          <p:cNvSpPr>
            <a:spLocks noGrp="1"/>
          </p:cNvSpPr>
          <p:nvPr>
            <p:ph type="dt" sz="half" idx="10"/>
          </p:nvPr>
        </p:nvSpPr>
        <p:spPr/>
        <p:txBody>
          <a:bodyPr/>
          <a:lstStyle/>
          <a:p>
            <a:fld id="{D75A1E53-7D3C-C747-9C53-7BF126EC1D91}" type="datetime1">
              <a:rPr lang="it-IT" smtClean="0"/>
              <a:t>24/05/21</a:t>
            </a:fld>
            <a:endParaRPr lang="x-none"/>
          </a:p>
        </p:txBody>
      </p:sp>
      <p:sp>
        <p:nvSpPr>
          <p:cNvPr id="5" name="Footer Placeholder 4">
            <a:extLst>
              <a:ext uri="{FF2B5EF4-FFF2-40B4-BE49-F238E27FC236}">
                <a16:creationId xmlns:a16="http://schemas.microsoft.com/office/drawing/2014/main" id="{F832BEE5-306F-4F4A-987E-E2ECB6C77A63}"/>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9AFE7E12-EBFD-D449-840D-938A3167BD19}"/>
              </a:ext>
            </a:extLst>
          </p:cNvPr>
          <p:cNvSpPr>
            <a:spLocks noGrp="1"/>
          </p:cNvSpPr>
          <p:nvPr>
            <p:ph type="sldNum" sz="quarter" idx="12"/>
          </p:nvPr>
        </p:nvSpPr>
        <p:spPr/>
        <p:txBody>
          <a:bodyPr/>
          <a:lstStyle/>
          <a:p>
            <a:fld id="{C0B91729-795A-AB4F-BD93-8A9FD685D00B}" type="slidenum">
              <a:rPr lang="x-none" smtClean="0"/>
              <a:t>‹#›</a:t>
            </a:fld>
            <a:endParaRPr lang="x-none"/>
          </a:p>
        </p:txBody>
      </p:sp>
    </p:spTree>
    <p:extLst>
      <p:ext uri="{BB962C8B-B14F-4D97-AF65-F5344CB8AC3E}">
        <p14:creationId xmlns:p14="http://schemas.microsoft.com/office/powerpoint/2010/main" val="3607319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38997-671B-544D-A954-EE092268C52B}"/>
              </a:ext>
            </a:extLst>
          </p:cNvPr>
          <p:cNvSpPr>
            <a:spLocks noGrp="1"/>
          </p:cNvSpPr>
          <p:nvPr>
            <p:ph type="title"/>
          </p:nvPr>
        </p:nvSpPr>
        <p:spPr/>
        <p:txBody>
          <a:bodyPr/>
          <a:lstStyle/>
          <a:p>
            <a:r>
              <a:rPr lang="en-GB"/>
              <a:t>Click to edit Master title style</a:t>
            </a:r>
            <a:endParaRPr lang="x-none"/>
          </a:p>
        </p:txBody>
      </p:sp>
      <p:sp>
        <p:nvSpPr>
          <p:cNvPr id="3" name="Vertical Text Placeholder 2">
            <a:extLst>
              <a:ext uri="{FF2B5EF4-FFF2-40B4-BE49-F238E27FC236}">
                <a16:creationId xmlns:a16="http://schemas.microsoft.com/office/drawing/2014/main" id="{CE9EB648-2724-B649-87AD-0E457757C89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id="{F5A2E32F-3E05-D144-9659-9207928EEE42}"/>
              </a:ext>
            </a:extLst>
          </p:cNvPr>
          <p:cNvSpPr>
            <a:spLocks noGrp="1"/>
          </p:cNvSpPr>
          <p:nvPr>
            <p:ph type="dt" sz="half" idx="10"/>
          </p:nvPr>
        </p:nvSpPr>
        <p:spPr/>
        <p:txBody>
          <a:bodyPr/>
          <a:lstStyle/>
          <a:p>
            <a:fld id="{956D94E7-2674-494A-A4E6-61A0BCAF08C6}" type="datetime1">
              <a:rPr lang="it-IT" smtClean="0"/>
              <a:t>24/05/21</a:t>
            </a:fld>
            <a:endParaRPr lang="x-none"/>
          </a:p>
        </p:txBody>
      </p:sp>
      <p:sp>
        <p:nvSpPr>
          <p:cNvPr id="5" name="Footer Placeholder 4">
            <a:extLst>
              <a:ext uri="{FF2B5EF4-FFF2-40B4-BE49-F238E27FC236}">
                <a16:creationId xmlns:a16="http://schemas.microsoft.com/office/drawing/2014/main" id="{CA298981-25A8-C94B-B4B4-CA629C646705}"/>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62985040-B984-624E-8426-F0A8517EC9BC}"/>
              </a:ext>
            </a:extLst>
          </p:cNvPr>
          <p:cNvSpPr>
            <a:spLocks noGrp="1"/>
          </p:cNvSpPr>
          <p:nvPr>
            <p:ph type="sldNum" sz="quarter" idx="12"/>
          </p:nvPr>
        </p:nvSpPr>
        <p:spPr/>
        <p:txBody>
          <a:bodyPr/>
          <a:lstStyle/>
          <a:p>
            <a:fld id="{C0B91729-795A-AB4F-BD93-8A9FD685D00B}" type="slidenum">
              <a:rPr lang="x-none" smtClean="0"/>
              <a:t>‹#›</a:t>
            </a:fld>
            <a:endParaRPr lang="x-none"/>
          </a:p>
        </p:txBody>
      </p:sp>
    </p:spTree>
    <p:extLst>
      <p:ext uri="{BB962C8B-B14F-4D97-AF65-F5344CB8AC3E}">
        <p14:creationId xmlns:p14="http://schemas.microsoft.com/office/powerpoint/2010/main" val="2102384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D0232F-5466-DF4F-A2A2-20C370FD2FC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x-none"/>
          </a:p>
        </p:txBody>
      </p:sp>
      <p:sp>
        <p:nvSpPr>
          <p:cNvPr id="3" name="Vertical Text Placeholder 2">
            <a:extLst>
              <a:ext uri="{FF2B5EF4-FFF2-40B4-BE49-F238E27FC236}">
                <a16:creationId xmlns:a16="http://schemas.microsoft.com/office/drawing/2014/main" id="{2B178867-7D60-904E-BA59-B7E9010AEDD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id="{5C017926-6AD4-E349-A14C-2DAB42BBB383}"/>
              </a:ext>
            </a:extLst>
          </p:cNvPr>
          <p:cNvSpPr>
            <a:spLocks noGrp="1"/>
          </p:cNvSpPr>
          <p:nvPr>
            <p:ph type="dt" sz="half" idx="10"/>
          </p:nvPr>
        </p:nvSpPr>
        <p:spPr/>
        <p:txBody>
          <a:bodyPr/>
          <a:lstStyle/>
          <a:p>
            <a:fld id="{20488408-095D-FD42-A800-D03C2A7BE17B}" type="datetime1">
              <a:rPr lang="it-IT" smtClean="0"/>
              <a:t>24/05/21</a:t>
            </a:fld>
            <a:endParaRPr lang="x-none"/>
          </a:p>
        </p:txBody>
      </p:sp>
      <p:sp>
        <p:nvSpPr>
          <p:cNvPr id="5" name="Footer Placeholder 4">
            <a:extLst>
              <a:ext uri="{FF2B5EF4-FFF2-40B4-BE49-F238E27FC236}">
                <a16:creationId xmlns:a16="http://schemas.microsoft.com/office/drawing/2014/main" id="{8E8D5FDE-2C00-6F43-BA49-4D33DCF773D1}"/>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43F29BA6-B54F-5D4D-87DF-C2407EE862EA}"/>
              </a:ext>
            </a:extLst>
          </p:cNvPr>
          <p:cNvSpPr>
            <a:spLocks noGrp="1"/>
          </p:cNvSpPr>
          <p:nvPr>
            <p:ph type="sldNum" sz="quarter" idx="12"/>
          </p:nvPr>
        </p:nvSpPr>
        <p:spPr/>
        <p:txBody>
          <a:bodyPr/>
          <a:lstStyle/>
          <a:p>
            <a:fld id="{C0B91729-795A-AB4F-BD93-8A9FD685D00B}" type="slidenum">
              <a:rPr lang="x-none" smtClean="0"/>
              <a:t>‹#›</a:t>
            </a:fld>
            <a:endParaRPr lang="x-none"/>
          </a:p>
        </p:txBody>
      </p:sp>
    </p:spTree>
    <p:extLst>
      <p:ext uri="{BB962C8B-B14F-4D97-AF65-F5344CB8AC3E}">
        <p14:creationId xmlns:p14="http://schemas.microsoft.com/office/powerpoint/2010/main" val="4073480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70683-9C39-FF46-BF5D-D4E264579C2A}"/>
              </a:ext>
            </a:extLst>
          </p:cNvPr>
          <p:cNvSpPr>
            <a:spLocks noGrp="1"/>
          </p:cNvSpPr>
          <p:nvPr>
            <p:ph type="title"/>
          </p:nvPr>
        </p:nvSpPr>
        <p:spPr/>
        <p:txBody>
          <a:bodyPr/>
          <a:lstStyle/>
          <a:p>
            <a:r>
              <a:rPr lang="en-GB"/>
              <a:t>Click to edit Master title style</a:t>
            </a:r>
            <a:endParaRPr lang="x-none"/>
          </a:p>
        </p:txBody>
      </p:sp>
      <p:sp>
        <p:nvSpPr>
          <p:cNvPr id="3" name="Content Placeholder 2">
            <a:extLst>
              <a:ext uri="{FF2B5EF4-FFF2-40B4-BE49-F238E27FC236}">
                <a16:creationId xmlns:a16="http://schemas.microsoft.com/office/drawing/2014/main" id="{70C79583-6B51-1C46-9A14-480F68F33A1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id="{5469EAD5-F7A1-A940-8AB7-94971793E489}"/>
              </a:ext>
            </a:extLst>
          </p:cNvPr>
          <p:cNvSpPr>
            <a:spLocks noGrp="1"/>
          </p:cNvSpPr>
          <p:nvPr>
            <p:ph type="dt" sz="half" idx="10"/>
          </p:nvPr>
        </p:nvSpPr>
        <p:spPr/>
        <p:txBody>
          <a:bodyPr/>
          <a:lstStyle/>
          <a:p>
            <a:fld id="{A8B05A6E-C442-6042-8C91-5CD9C2BE623C}" type="datetime1">
              <a:rPr lang="it-IT" smtClean="0"/>
              <a:t>24/05/21</a:t>
            </a:fld>
            <a:endParaRPr lang="x-none"/>
          </a:p>
        </p:txBody>
      </p:sp>
      <p:sp>
        <p:nvSpPr>
          <p:cNvPr id="5" name="Footer Placeholder 4">
            <a:extLst>
              <a:ext uri="{FF2B5EF4-FFF2-40B4-BE49-F238E27FC236}">
                <a16:creationId xmlns:a16="http://schemas.microsoft.com/office/drawing/2014/main" id="{65E6A2A2-3511-674E-9B99-18BAF7896DE0}"/>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0C65CBBC-20E4-674C-8542-6F3A484FD5D7}"/>
              </a:ext>
            </a:extLst>
          </p:cNvPr>
          <p:cNvSpPr>
            <a:spLocks noGrp="1"/>
          </p:cNvSpPr>
          <p:nvPr>
            <p:ph type="sldNum" sz="quarter" idx="12"/>
          </p:nvPr>
        </p:nvSpPr>
        <p:spPr/>
        <p:txBody>
          <a:bodyPr/>
          <a:lstStyle/>
          <a:p>
            <a:fld id="{C0B91729-795A-AB4F-BD93-8A9FD685D00B}" type="slidenum">
              <a:rPr lang="x-none" smtClean="0"/>
              <a:t>‹#›</a:t>
            </a:fld>
            <a:endParaRPr lang="x-none"/>
          </a:p>
        </p:txBody>
      </p:sp>
    </p:spTree>
    <p:extLst>
      <p:ext uri="{BB962C8B-B14F-4D97-AF65-F5344CB8AC3E}">
        <p14:creationId xmlns:p14="http://schemas.microsoft.com/office/powerpoint/2010/main" val="4042199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40CD2-6B05-014D-B109-62AE46EC7B2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x-none"/>
          </a:p>
        </p:txBody>
      </p:sp>
      <p:sp>
        <p:nvSpPr>
          <p:cNvPr id="3" name="Text Placeholder 2">
            <a:extLst>
              <a:ext uri="{FF2B5EF4-FFF2-40B4-BE49-F238E27FC236}">
                <a16:creationId xmlns:a16="http://schemas.microsoft.com/office/drawing/2014/main" id="{FC6CD72F-BCC9-4443-A3B5-1FB31320C6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1D82A59-7ACE-0B45-A28D-21DECD1A1D44}"/>
              </a:ext>
            </a:extLst>
          </p:cNvPr>
          <p:cNvSpPr>
            <a:spLocks noGrp="1"/>
          </p:cNvSpPr>
          <p:nvPr>
            <p:ph type="dt" sz="half" idx="10"/>
          </p:nvPr>
        </p:nvSpPr>
        <p:spPr/>
        <p:txBody>
          <a:bodyPr/>
          <a:lstStyle/>
          <a:p>
            <a:fld id="{42DAA2B7-CC66-6D46-845E-9AD2523B5302}" type="datetime1">
              <a:rPr lang="it-IT" smtClean="0"/>
              <a:t>24/05/21</a:t>
            </a:fld>
            <a:endParaRPr lang="x-none"/>
          </a:p>
        </p:txBody>
      </p:sp>
      <p:sp>
        <p:nvSpPr>
          <p:cNvPr id="5" name="Footer Placeholder 4">
            <a:extLst>
              <a:ext uri="{FF2B5EF4-FFF2-40B4-BE49-F238E27FC236}">
                <a16:creationId xmlns:a16="http://schemas.microsoft.com/office/drawing/2014/main" id="{F394C818-4E5A-FC40-A51B-875945F36356}"/>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853C8FEB-224A-4F4C-BF26-0AEBA12AF74C}"/>
              </a:ext>
            </a:extLst>
          </p:cNvPr>
          <p:cNvSpPr>
            <a:spLocks noGrp="1"/>
          </p:cNvSpPr>
          <p:nvPr>
            <p:ph type="sldNum" sz="quarter" idx="12"/>
          </p:nvPr>
        </p:nvSpPr>
        <p:spPr/>
        <p:txBody>
          <a:bodyPr/>
          <a:lstStyle/>
          <a:p>
            <a:fld id="{C0B91729-795A-AB4F-BD93-8A9FD685D00B}" type="slidenum">
              <a:rPr lang="x-none" smtClean="0"/>
              <a:t>‹#›</a:t>
            </a:fld>
            <a:endParaRPr lang="x-none"/>
          </a:p>
        </p:txBody>
      </p:sp>
    </p:spTree>
    <p:extLst>
      <p:ext uri="{BB962C8B-B14F-4D97-AF65-F5344CB8AC3E}">
        <p14:creationId xmlns:p14="http://schemas.microsoft.com/office/powerpoint/2010/main" val="3055447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654AE-B5F4-1145-9EB9-AB30B7DC2509}"/>
              </a:ext>
            </a:extLst>
          </p:cNvPr>
          <p:cNvSpPr>
            <a:spLocks noGrp="1"/>
          </p:cNvSpPr>
          <p:nvPr>
            <p:ph type="title"/>
          </p:nvPr>
        </p:nvSpPr>
        <p:spPr/>
        <p:txBody>
          <a:bodyPr/>
          <a:lstStyle/>
          <a:p>
            <a:r>
              <a:rPr lang="en-GB"/>
              <a:t>Click to edit Master title style</a:t>
            </a:r>
            <a:endParaRPr lang="x-none"/>
          </a:p>
        </p:txBody>
      </p:sp>
      <p:sp>
        <p:nvSpPr>
          <p:cNvPr id="3" name="Content Placeholder 2">
            <a:extLst>
              <a:ext uri="{FF2B5EF4-FFF2-40B4-BE49-F238E27FC236}">
                <a16:creationId xmlns:a16="http://schemas.microsoft.com/office/drawing/2014/main" id="{E9BD8B59-AD4F-DF40-915D-3E76DA2DD92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Content Placeholder 3">
            <a:extLst>
              <a:ext uri="{FF2B5EF4-FFF2-40B4-BE49-F238E27FC236}">
                <a16:creationId xmlns:a16="http://schemas.microsoft.com/office/drawing/2014/main" id="{F7E226FB-22BB-C64A-9F8D-A009B0B5287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5" name="Date Placeholder 4">
            <a:extLst>
              <a:ext uri="{FF2B5EF4-FFF2-40B4-BE49-F238E27FC236}">
                <a16:creationId xmlns:a16="http://schemas.microsoft.com/office/drawing/2014/main" id="{732160D4-A87F-5B4D-B15F-E3DFDBAAE675}"/>
              </a:ext>
            </a:extLst>
          </p:cNvPr>
          <p:cNvSpPr>
            <a:spLocks noGrp="1"/>
          </p:cNvSpPr>
          <p:nvPr>
            <p:ph type="dt" sz="half" idx="10"/>
          </p:nvPr>
        </p:nvSpPr>
        <p:spPr/>
        <p:txBody>
          <a:bodyPr/>
          <a:lstStyle/>
          <a:p>
            <a:fld id="{102F2BAE-F0CC-4C47-AC8B-A214B2F3912A}" type="datetime1">
              <a:rPr lang="it-IT" smtClean="0"/>
              <a:t>24/05/21</a:t>
            </a:fld>
            <a:endParaRPr lang="x-none"/>
          </a:p>
        </p:txBody>
      </p:sp>
      <p:sp>
        <p:nvSpPr>
          <p:cNvPr id="6" name="Footer Placeholder 5">
            <a:extLst>
              <a:ext uri="{FF2B5EF4-FFF2-40B4-BE49-F238E27FC236}">
                <a16:creationId xmlns:a16="http://schemas.microsoft.com/office/drawing/2014/main" id="{139B760D-3DE6-E14A-BCBD-AD8118CF0DC1}"/>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136CE5D0-58DE-D543-B11F-E8D04CC235F1}"/>
              </a:ext>
            </a:extLst>
          </p:cNvPr>
          <p:cNvSpPr>
            <a:spLocks noGrp="1"/>
          </p:cNvSpPr>
          <p:nvPr>
            <p:ph type="sldNum" sz="quarter" idx="12"/>
          </p:nvPr>
        </p:nvSpPr>
        <p:spPr/>
        <p:txBody>
          <a:bodyPr/>
          <a:lstStyle/>
          <a:p>
            <a:fld id="{C0B91729-795A-AB4F-BD93-8A9FD685D00B}" type="slidenum">
              <a:rPr lang="x-none" smtClean="0"/>
              <a:t>‹#›</a:t>
            </a:fld>
            <a:endParaRPr lang="x-none"/>
          </a:p>
        </p:txBody>
      </p:sp>
    </p:spTree>
    <p:extLst>
      <p:ext uri="{BB962C8B-B14F-4D97-AF65-F5344CB8AC3E}">
        <p14:creationId xmlns:p14="http://schemas.microsoft.com/office/powerpoint/2010/main" val="2396001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66C9F-2C22-9747-AE25-63EE567F93A2}"/>
              </a:ext>
            </a:extLst>
          </p:cNvPr>
          <p:cNvSpPr>
            <a:spLocks noGrp="1"/>
          </p:cNvSpPr>
          <p:nvPr>
            <p:ph type="title"/>
          </p:nvPr>
        </p:nvSpPr>
        <p:spPr>
          <a:xfrm>
            <a:off x="839788" y="365125"/>
            <a:ext cx="10515600" cy="1325563"/>
          </a:xfrm>
        </p:spPr>
        <p:txBody>
          <a:bodyPr/>
          <a:lstStyle/>
          <a:p>
            <a:r>
              <a:rPr lang="en-GB"/>
              <a:t>Click to edit Master title style</a:t>
            </a:r>
            <a:endParaRPr lang="x-none"/>
          </a:p>
        </p:txBody>
      </p:sp>
      <p:sp>
        <p:nvSpPr>
          <p:cNvPr id="3" name="Text Placeholder 2">
            <a:extLst>
              <a:ext uri="{FF2B5EF4-FFF2-40B4-BE49-F238E27FC236}">
                <a16:creationId xmlns:a16="http://schemas.microsoft.com/office/drawing/2014/main" id="{0A9FAF5F-EDB6-C24C-A2C9-468A74AB49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790DDC9-89A4-5F42-ABD2-55F04F76BC4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5" name="Text Placeholder 4">
            <a:extLst>
              <a:ext uri="{FF2B5EF4-FFF2-40B4-BE49-F238E27FC236}">
                <a16:creationId xmlns:a16="http://schemas.microsoft.com/office/drawing/2014/main" id="{98BA8EF5-ADD4-E04C-9615-E05923E539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2C54434-C15A-D14B-A731-0AF4BEBC99E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7" name="Date Placeholder 6">
            <a:extLst>
              <a:ext uri="{FF2B5EF4-FFF2-40B4-BE49-F238E27FC236}">
                <a16:creationId xmlns:a16="http://schemas.microsoft.com/office/drawing/2014/main" id="{A0D49D63-5E37-EC4C-9512-FD2111AADC15}"/>
              </a:ext>
            </a:extLst>
          </p:cNvPr>
          <p:cNvSpPr>
            <a:spLocks noGrp="1"/>
          </p:cNvSpPr>
          <p:nvPr>
            <p:ph type="dt" sz="half" idx="10"/>
          </p:nvPr>
        </p:nvSpPr>
        <p:spPr/>
        <p:txBody>
          <a:bodyPr/>
          <a:lstStyle/>
          <a:p>
            <a:fld id="{9B69A8B0-4360-3F4A-8652-109DA933A4CA}" type="datetime1">
              <a:rPr lang="it-IT" smtClean="0"/>
              <a:t>24/05/21</a:t>
            </a:fld>
            <a:endParaRPr lang="x-none"/>
          </a:p>
        </p:txBody>
      </p:sp>
      <p:sp>
        <p:nvSpPr>
          <p:cNvPr id="8" name="Footer Placeholder 7">
            <a:extLst>
              <a:ext uri="{FF2B5EF4-FFF2-40B4-BE49-F238E27FC236}">
                <a16:creationId xmlns:a16="http://schemas.microsoft.com/office/drawing/2014/main" id="{15C578EF-A791-8E40-97B5-460E6C0A8A8D}"/>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id="{7AEAD0B7-8FF5-4F4A-B7BD-C8816243D3AB}"/>
              </a:ext>
            </a:extLst>
          </p:cNvPr>
          <p:cNvSpPr>
            <a:spLocks noGrp="1"/>
          </p:cNvSpPr>
          <p:nvPr>
            <p:ph type="sldNum" sz="quarter" idx="12"/>
          </p:nvPr>
        </p:nvSpPr>
        <p:spPr/>
        <p:txBody>
          <a:bodyPr/>
          <a:lstStyle/>
          <a:p>
            <a:fld id="{C0B91729-795A-AB4F-BD93-8A9FD685D00B}" type="slidenum">
              <a:rPr lang="x-none" smtClean="0"/>
              <a:t>‹#›</a:t>
            </a:fld>
            <a:endParaRPr lang="x-none"/>
          </a:p>
        </p:txBody>
      </p:sp>
    </p:spTree>
    <p:extLst>
      <p:ext uri="{BB962C8B-B14F-4D97-AF65-F5344CB8AC3E}">
        <p14:creationId xmlns:p14="http://schemas.microsoft.com/office/powerpoint/2010/main" val="1254902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67C6-A2BD-E84D-8458-2668F2BD6519}"/>
              </a:ext>
            </a:extLst>
          </p:cNvPr>
          <p:cNvSpPr>
            <a:spLocks noGrp="1"/>
          </p:cNvSpPr>
          <p:nvPr>
            <p:ph type="title"/>
          </p:nvPr>
        </p:nvSpPr>
        <p:spPr/>
        <p:txBody>
          <a:bodyPr/>
          <a:lstStyle/>
          <a:p>
            <a:r>
              <a:rPr lang="en-GB"/>
              <a:t>Click to edit Master title style</a:t>
            </a:r>
            <a:endParaRPr lang="x-none"/>
          </a:p>
        </p:txBody>
      </p:sp>
      <p:sp>
        <p:nvSpPr>
          <p:cNvPr id="3" name="Date Placeholder 2">
            <a:extLst>
              <a:ext uri="{FF2B5EF4-FFF2-40B4-BE49-F238E27FC236}">
                <a16:creationId xmlns:a16="http://schemas.microsoft.com/office/drawing/2014/main" id="{CEBF79A8-5D60-E744-8A09-F02E75717EAE}"/>
              </a:ext>
            </a:extLst>
          </p:cNvPr>
          <p:cNvSpPr>
            <a:spLocks noGrp="1"/>
          </p:cNvSpPr>
          <p:nvPr>
            <p:ph type="dt" sz="half" idx="10"/>
          </p:nvPr>
        </p:nvSpPr>
        <p:spPr/>
        <p:txBody>
          <a:bodyPr/>
          <a:lstStyle/>
          <a:p>
            <a:fld id="{3EEB4CE3-D19A-9847-9AE3-027690EF2504}" type="datetime1">
              <a:rPr lang="it-IT" smtClean="0"/>
              <a:t>24/05/21</a:t>
            </a:fld>
            <a:endParaRPr lang="x-none"/>
          </a:p>
        </p:txBody>
      </p:sp>
      <p:sp>
        <p:nvSpPr>
          <p:cNvPr id="4" name="Footer Placeholder 3">
            <a:extLst>
              <a:ext uri="{FF2B5EF4-FFF2-40B4-BE49-F238E27FC236}">
                <a16:creationId xmlns:a16="http://schemas.microsoft.com/office/drawing/2014/main" id="{CBDA8664-781E-AC4C-BBEF-DB4F9F50F48E}"/>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id="{4CE7EC93-F467-5141-B6A0-B6EAD477A7E0}"/>
              </a:ext>
            </a:extLst>
          </p:cNvPr>
          <p:cNvSpPr>
            <a:spLocks noGrp="1"/>
          </p:cNvSpPr>
          <p:nvPr>
            <p:ph type="sldNum" sz="quarter" idx="12"/>
          </p:nvPr>
        </p:nvSpPr>
        <p:spPr/>
        <p:txBody>
          <a:bodyPr/>
          <a:lstStyle/>
          <a:p>
            <a:fld id="{C0B91729-795A-AB4F-BD93-8A9FD685D00B}" type="slidenum">
              <a:rPr lang="x-none" smtClean="0"/>
              <a:t>‹#›</a:t>
            </a:fld>
            <a:endParaRPr lang="x-none"/>
          </a:p>
        </p:txBody>
      </p:sp>
    </p:spTree>
    <p:extLst>
      <p:ext uri="{BB962C8B-B14F-4D97-AF65-F5344CB8AC3E}">
        <p14:creationId xmlns:p14="http://schemas.microsoft.com/office/powerpoint/2010/main" val="3594331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612C5-9444-E342-80DC-894545A8FDE7}"/>
              </a:ext>
            </a:extLst>
          </p:cNvPr>
          <p:cNvSpPr>
            <a:spLocks noGrp="1"/>
          </p:cNvSpPr>
          <p:nvPr>
            <p:ph type="dt" sz="half" idx="10"/>
          </p:nvPr>
        </p:nvSpPr>
        <p:spPr/>
        <p:txBody>
          <a:bodyPr/>
          <a:lstStyle/>
          <a:p>
            <a:fld id="{8ED6A23A-5780-9D48-88E5-7AAAF4C8C385}" type="datetime1">
              <a:rPr lang="it-IT" smtClean="0"/>
              <a:t>24/05/21</a:t>
            </a:fld>
            <a:endParaRPr lang="x-none"/>
          </a:p>
        </p:txBody>
      </p:sp>
      <p:sp>
        <p:nvSpPr>
          <p:cNvPr id="3" name="Footer Placeholder 2">
            <a:extLst>
              <a:ext uri="{FF2B5EF4-FFF2-40B4-BE49-F238E27FC236}">
                <a16:creationId xmlns:a16="http://schemas.microsoft.com/office/drawing/2014/main" id="{A309112A-FAA3-C348-912C-501E0F199EED}"/>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a16="http://schemas.microsoft.com/office/drawing/2014/main" id="{0034728A-A46F-2B4C-BC4D-6A6516A41532}"/>
              </a:ext>
            </a:extLst>
          </p:cNvPr>
          <p:cNvSpPr>
            <a:spLocks noGrp="1"/>
          </p:cNvSpPr>
          <p:nvPr>
            <p:ph type="sldNum" sz="quarter" idx="12"/>
          </p:nvPr>
        </p:nvSpPr>
        <p:spPr/>
        <p:txBody>
          <a:bodyPr/>
          <a:lstStyle/>
          <a:p>
            <a:fld id="{C0B91729-795A-AB4F-BD93-8A9FD685D00B}" type="slidenum">
              <a:rPr lang="x-none" smtClean="0"/>
              <a:t>‹#›</a:t>
            </a:fld>
            <a:endParaRPr lang="x-none"/>
          </a:p>
        </p:txBody>
      </p:sp>
    </p:spTree>
    <p:extLst>
      <p:ext uri="{BB962C8B-B14F-4D97-AF65-F5344CB8AC3E}">
        <p14:creationId xmlns:p14="http://schemas.microsoft.com/office/powerpoint/2010/main" val="2044439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EFE43-8531-2949-96FA-74D1E67FCAD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x-none"/>
          </a:p>
        </p:txBody>
      </p:sp>
      <p:sp>
        <p:nvSpPr>
          <p:cNvPr id="3" name="Content Placeholder 2">
            <a:extLst>
              <a:ext uri="{FF2B5EF4-FFF2-40B4-BE49-F238E27FC236}">
                <a16:creationId xmlns:a16="http://schemas.microsoft.com/office/drawing/2014/main" id="{4614E688-1829-8D49-A372-55564FEEBD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Text Placeholder 3">
            <a:extLst>
              <a:ext uri="{FF2B5EF4-FFF2-40B4-BE49-F238E27FC236}">
                <a16:creationId xmlns:a16="http://schemas.microsoft.com/office/drawing/2014/main" id="{266AF90F-FDEF-034C-AF46-31B31F10E3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823B79F-8C25-A04D-812D-1920D0A07EA5}"/>
              </a:ext>
            </a:extLst>
          </p:cNvPr>
          <p:cNvSpPr>
            <a:spLocks noGrp="1"/>
          </p:cNvSpPr>
          <p:nvPr>
            <p:ph type="dt" sz="half" idx="10"/>
          </p:nvPr>
        </p:nvSpPr>
        <p:spPr/>
        <p:txBody>
          <a:bodyPr/>
          <a:lstStyle/>
          <a:p>
            <a:fld id="{747581E0-93FA-8F49-AB47-ACB232E78963}" type="datetime1">
              <a:rPr lang="it-IT" smtClean="0"/>
              <a:t>24/05/21</a:t>
            </a:fld>
            <a:endParaRPr lang="x-none"/>
          </a:p>
        </p:txBody>
      </p:sp>
      <p:sp>
        <p:nvSpPr>
          <p:cNvPr id="6" name="Footer Placeholder 5">
            <a:extLst>
              <a:ext uri="{FF2B5EF4-FFF2-40B4-BE49-F238E27FC236}">
                <a16:creationId xmlns:a16="http://schemas.microsoft.com/office/drawing/2014/main" id="{76D616A8-8FE3-994D-94E1-DF551953FBBD}"/>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5DC048AD-BB62-5543-8AF2-164B07B4947C}"/>
              </a:ext>
            </a:extLst>
          </p:cNvPr>
          <p:cNvSpPr>
            <a:spLocks noGrp="1"/>
          </p:cNvSpPr>
          <p:nvPr>
            <p:ph type="sldNum" sz="quarter" idx="12"/>
          </p:nvPr>
        </p:nvSpPr>
        <p:spPr/>
        <p:txBody>
          <a:bodyPr/>
          <a:lstStyle/>
          <a:p>
            <a:fld id="{C0B91729-795A-AB4F-BD93-8A9FD685D00B}" type="slidenum">
              <a:rPr lang="x-none" smtClean="0"/>
              <a:t>‹#›</a:t>
            </a:fld>
            <a:endParaRPr lang="x-none"/>
          </a:p>
        </p:txBody>
      </p:sp>
    </p:spTree>
    <p:extLst>
      <p:ext uri="{BB962C8B-B14F-4D97-AF65-F5344CB8AC3E}">
        <p14:creationId xmlns:p14="http://schemas.microsoft.com/office/powerpoint/2010/main" val="1466530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EBE1-8C1F-614B-89D8-173F2767437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x-none"/>
          </a:p>
        </p:txBody>
      </p:sp>
      <p:sp>
        <p:nvSpPr>
          <p:cNvPr id="3" name="Picture Placeholder 2">
            <a:extLst>
              <a:ext uri="{FF2B5EF4-FFF2-40B4-BE49-F238E27FC236}">
                <a16:creationId xmlns:a16="http://schemas.microsoft.com/office/drawing/2014/main" id="{02B840C7-F713-4E43-B2BB-DE2A2B412F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Text Placeholder 3">
            <a:extLst>
              <a:ext uri="{FF2B5EF4-FFF2-40B4-BE49-F238E27FC236}">
                <a16:creationId xmlns:a16="http://schemas.microsoft.com/office/drawing/2014/main" id="{41AF5530-EFB7-FE41-B8C0-B982C60466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E635227-D38D-A947-919A-2EBF2443DAE0}"/>
              </a:ext>
            </a:extLst>
          </p:cNvPr>
          <p:cNvSpPr>
            <a:spLocks noGrp="1"/>
          </p:cNvSpPr>
          <p:nvPr>
            <p:ph type="dt" sz="half" idx="10"/>
          </p:nvPr>
        </p:nvSpPr>
        <p:spPr/>
        <p:txBody>
          <a:bodyPr/>
          <a:lstStyle/>
          <a:p>
            <a:fld id="{8AF5936D-9484-6141-9DCC-97131CF493D1}" type="datetime1">
              <a:rPr lang="it-IT" smtClean="0"/>
              <a:t>24/05/21</a:t>
            </a:fld>
            <a:endParaRPr lang="x-none"/>
          </a:p>
        </p:txBody>
      </p:sp>
      <p:sp>
        <p:nvSpPr>
          <p:cNvPr id="6" name="Footer Placeholder 5">
            <a:extLst>
              <a:ext uri="{FF2B5EF4-FFF2-40B4-BE49-F238E27FC236}">
                <a16:creationId xmlns:a16="http://schemas.microsoft.com/office/drawing/2014/main" id="{D1BC1CA1-C92D-944E-91B4-17D171CC0A84}"/>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D674422A-7406-7247-9902-BE997A8EB7B0}"/>
              </a:ext>
            </a:extLst>
          </p:cNvPr>
          <p:cNvSpPr>
            <a:spLocks noGrp="1"/>
          </p:cNvSpPr>
          <p:nvPr>
            <p:ph type="sldNum" sz="quarter" idx="12"/>
          </p:nvPr>
        </p:nvSpPr>
        <p:spPr/>
        <p:txBody>
          <a:bodyPr/>
          <a:lstStyle/>
          <a:p>
            <a:fld id="{C0B91729-795A-AB4F-BD93-8A9FD685D00B}" type="slidenum">
              <a:rPr lang="x-none" smtClean="0"/>
              <a:t>‹#›</a:t>
            </a:fld>
            <a:endParaRPr lang="x-none"/>
          </a:p>
        </p:txBody>
      </p:sp>
    </p:spTree>
    <p:extLst>
      <p:ext uri="{BB962C8B-B14F-4D97-AF65-F5344CB8AC3E}">
        <p14:creationId xmlns:p14="http://schemas.microsoft.com/office/powerpoint/2010/main" val="2926258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25C04E-40A3-8E42-B12C-A8595CF9F4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x-none"/>
          </a:p>
        </p:txBody>
      </p:sp>
      <p:sp>
        <p:nvSpPr>
          <p:cNvPr id="3" name="Text Placeholder 2">
            <a:extLst>
              <a:ext uri="{FF2B5EF4-FFF2-40B4-BE49-F238E27FC236}">
                <a16:creationId xmlns:a16="http://schemas.microsoft.com/office/drawing/2014/main" id="{26A825A0-B78A-A141-8947-FCEA42F8F7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id="{D135D6EF-5072-0647-8EA8-4A744431FD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2DE9C2-E141-C844-9EB6-5F9A2A8F7691}" type="datetime1">
              <a:rPr lang="it-IT" smtClean="0"/>
              <a:t>24/05/21</a:t>
            </a:fld>
            <a:endParaRPr lang="x-none"/>
          </a:p>
        </p:txBody>
      </p:sp>
      <p:sp>
        <p:nvSpPr>
          <p:cNvPr id="5" name="Footer Placeholder 4">
            <a:extLst>
              <a:ext uri="{FF2B5EF4-FFF2-40B4-BE49-F238E27FC236}">
                <a16:creationId xmlns:a16="http://schemas.microsoft.com/office/drawing/2014/main" id="{24BFEE9C-3478-4645-BE30-62B7F109B5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a:extLst>
              <a:ext uri="{FF2B5EF4-FFF2-40B4-BE49-F238E27FC236}">
                <a16:creationId xmlns:a16="http://schemas.microsoft.com/office/drawing/2014/main" id="{38E259DA-97BC-FC4C-A423-A6573BA1CF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B91729-795A-AB4F-BD93-8A9FD685D00B}" type="slidenum">
              <a:rPr lang="x-none" smtClean="0"/>
              <a:t>‹#›</a:t>
            </a:fld>
            <a:endParaRPr lang="x-none"/>
          </a:p>
        </p:txBody>
      </p:sp>
    </p:spTree>
    <p:extLst>
      <p:ext uri="{BB962C8B-B14F-4D97-AF65-F5344CB8AC3E}">
        <p14:creationId xmlns:p14="http://schemas.microsoft.com/office/powerpoint/2010/main" val="459126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8.png"/><Relationship Id="rId4" Type="http://schemas.openxmlformats.org/officeDocument/2006/relationships/customXml" Target="../ink/ink1.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secg.org/" TargetMode="External"/><Relationship Id="rId2" Type="http://schemas.openxmlformats.org/officeDocument/2006/relationships/hyperlink" Target="https://avinetworks.com/glossary/elliptic-curve-cryptography/"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scialert.net/fulltext/?doi=jse.2007.1.12" TargetMode="External"/><Relationship Id="rId4" Type="http://schemas.openxmlformats.org/officeDocument/2006/relationships/hyperlink" Target="https://en.wikipedia.org/wiki/Elliptic_Curve_Digital_Signature_Algorithm"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134">
            <a:extLst>
              <a:ext uri="{FF2B5EF4-FFF2-40B4-BE49-F238E27FC236}">
                <a16:creationId xmlns:a16="http://schemas.microsoft.com/office/drawing/2014/main" id="{DB382400-D81D-4BC2-B825-139D3DCAC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9" name="Group 136">
            <a:extLst>
              <a:ext uri="{FF2B5EF4-FFF2-40B4-BE49-F238E27FC236}">
                <a16:creationId xmlns:a16="http://schemas.microsoft.com/office/drawing/2014/main" id="{C77639EA-C9D1-44CA-BBC0-30625E7CDB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6" cy="6858000"/>
            <a:chOff x="1" y="0"/>
            <a:chExt cx="12191996" cy="6858000"/>
          </a:xfrm>
        </p:grpSpPr>
        <p:sp>
          <p:nvSpPr>
            <p:cNvPr id="138" name="Rectangle 137">
              <a:extLst>
                <a:ext uri="{FF2B5EF4-FFF2-40B4-BE49-F238E27FC236}">
                  <a16:creationId xmlns:a16="http://schemas.microsoft.com/office/drawing/2014/main" id="{E4CB3E84-719D-44B6-A2F1-15E226F2E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bg1"/>
            </a:solidFill>
            <a:ln w="0">
              <a:noFill/>
              <a:prstDash val="solid"/>
              <a:round/>
              <a:headEnd/>
              <a:tailEnd/>
            </a:ln>
          </p:spPr>
          <p:txBody>
            <a:bodyPr rtlCol="0" anchor="ctr"/>
            <a:lstStyle/>
            <a:p>
              <a:pPr algn="ctr" defTabSz="457200"/>
              <a:endParaRPr lang="en-US">
                <a:solidFill>
                  <a:schemeClr val="tx1"/>
                </a:solidFill>
              </a:endParaRPr>
            </a:p>
          </p:txBody>
        </p:sp>
        <p:sp>
          <p:nvSpPr>
            <p:cNvPr id="1030" name="Rectangle 138">
              <a:extLst>
                <a:ext uri="{FF2B5EF4-FFF2-40B4-BE49-F238E27FC236}">
                  <a16:creationId xmlns:a16="http://schemas.microsoft.com/office/drawing/2014/main" id="{FEDE45E2-0D26-42CE-B95F-81CE7BD3E2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2" name="Title 1">
            <a:extLst>
              <a:ext uri="{FF2B5EF4-FFF2-40B4-BE49-F238E27FC236}">
                <a16:creationId xmlns:a16="http://schemas.microsoft.com/office/drawing/2014/main" id="{9E479096-EE29-C24D-8433-253C24DD193D}"/>
              </a:ext>
            </a:extLst>
          </p:cNvPr>
          <p:cNvSpPr>
            <a:spLocks noGrp="1"/>
          </p:cNvSpPr>
          <p:nvPr>
            <p:ph type="ctrTitle"/>
          </p:nvPr>
        </p:nvSpPr>
        <p:spPr>
          <a:xfrm>
            <a:off x="-120501" y="3165153"/>
            <a:ext cx="6455833" cy="2203869"/>
          </a:xfrm>
        </p:spPr>
        <p:txBody>
          <a:bodyPr anchor="t">
            <a:normAutofit/>
          </a:bodyPr>
          <a:lstStyle/>
          <a:p>
            <a:r>
              <a:rPr lang="x-none" sz="4400" b="1" dirty="0">
                <a:latin typeface="+mn-lt"/>
              </a:rPr>
              <a:t>ELLIPTIC CURVE DIGITAL </a:t>
            </a:r>
            <a:r>
              <a:rPr lang="x-none" sz="4400" b="1">
                <a:latin typeface="+mn-lt"/>
              </a:rPr>
              <a:t>SIGNATURE </a:t>
            </a:r>
            <a:r>
              <a:rPr lang="en-US" sz="4400" b="1" dirty="0">
                <a:latin typeface="+mn-lt"/>
              </a:rPr>
              <a:t>ALGORITHM</a:t>
            </a:r>
            <a:br>
              <a:rPr lang="x-none" sz="3200" b="1" dirty="0">
                <a:latin typeface="+mn-lt"/>
              </a:rPr>
            </a:br>
            <a:r>
              <a:rPr lang="en-GB" sz="2800" b="1" dirty="0">
                <a:latin typeface="+mn-lt"/>
              </a:rPr>
              <a:t>Cryptography Foundation </a:t>
            </a:r>
            <a:br>
              <a:rPr lang="en-GB" sz="3500" dirty="0">
                <a:effectLst/>
                <a:latin typeface="+mn-lt"/>
              </a:rPr>
            </a:br>
            <a:endParaRPr lang="x-none" sz="3500" dirty="0">
              <a:latin typeface="+mn-lt"/>
            </a:endParaRPr>
          </a:p>
        </p:txBody>
      </p:sp>
      <p:sp>
        <p:nvSpPr>
          <p:cNvPr id="141" name="Freeform: Shape 140">
            <a:extLst>
              <a:ext uri="{FF2B5EF4-FFF2-40B4-BE49-F238E27FC236}">
                <a16:creationId xmlns:a16="http://schemas.microsoft.com/office/drawing/2014/main" id="{A0144B8D-ABC9-4F44-8451-5B06A9C80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9036" y="1286055"/>
            <a:ext cx="4482957" cy="5571944"/>
          </a:xfrm>
          <a:custGeom>
            <a:avLst/>
            <a:gdLst>
              <a:gd name="connsiteX0" fmla="*/ 3095991 w 4482957"/>
              <a:gd name="connsiteY0" fmla="*/ 0 h 5571944"/>
              <a:gd name="connsiteX1" fmla="*/ 3156069 w 4482957"/>
              <a:gd name="connsiteY1" fmla="*/ 5631 h 5571944"/>
              <a:gd name="connsiteX2" fmla="*/ 3214272 w 4482957"/>
              <a:gd name="connsiteY2" fmla="*/ 20652 h 5571944"/>
              <a:gd name="connsiteX3" fmla="*/ 3270598 w 4482957"/>
              <a:gd name="connsiteY3" fmla="*/ 43182 h 5571944"/>
              <a:gd name="connsiteX4" fmla="*/ 3328798 w 4482957"/>
              <a:gd name="connsiteY4" fmla="*/ 71344 h 5571944"/>
              <a:gd name="connsiteX5" fmla="*/ 3383247 w 4482957"/>
              <a:gd name="connsiteY5" fmla="*/ 103262 h 5571944"/>
              <a:gd name="connsiteX6" fmla="*/ 3439573 w 4482957"/>
              <a:gd name="connsiteY6" fmla="*/ 137057 h 5571944"/>
              <a:gd name="connsiteX7" fmla="*/ 3495897 w 4482957"/>
              <a:gd name="connsiteY7" fmla="*/ 167096 h 5571944"/>
              <a:gd name="connsiteX8" fmla="*/ 3552221 w 4482957"/>
              <a:gd name="connsiteY8" fmla="*/ 197137 h 5571944"/>
              <a:gd name="connsiteX9" fmla="*/ 3606669 w 4482957"/>
              <a:gd name="connsiteY9" fmla="*/ 219666 h 5571944"/>
              <a:gd name="connsiteX10" fmla="*/ 3666749 w 4482957"/>
              <a:gd name="connsiteY10" fmla="*/ 234686 h 5571944"/>
              <a:gd name="connsiteX11" fmla="*/ 3724950 w 4482957"/>
              <a:gd name="connsiteY11" fmla="*/ 242197 h 5571944"/>
              <a:gd name="connsiteX12" fmla="*/ 3786907 w 4482957"/>
              <a:gd name="connsiteY12" fmla="*/ 242197 h 5571944"/>
              <a:gd name="connsiteX13" fmla="*/ 3850743 w 4482957"/>
              <a:gd name="connsiteY13" fmla="*/ 238443 h 5571944"/>
              <a:gd name="connsiteX14" fmla="*/ 3914577 w 4482957"/>
              <a:gd name="connsiteY14" fmla="*/ 230932 h 5571944"/>
              <a:gd name="connsiteX15" fmla="*/ 3978413 w 4482957"/>
              <a:gd name="connsiteY15" fmla="*/ 221545 h 5571944"/>
              <a:gd name="connsiteX16" fmla="*/ 4042247 w 4482957"/>
              <a:gd name="connsiteY16" fmla="*/ 214035 h 5571944"/>
              <a:gd name="connsiteX17" fmla="*/ 4106083 w 4482957"/>
              <a:gd name="connsiteY17" fmla="*/ 208401 h 5571944"/>
              <a:gd name="connsiteX18" fmla="*/ 4166161 w 4482957"/>
              <a:gd name="connsiteY18" fmla="*/ 210279 h 5571944"/>
              <a:gd name="connsiteX19" fmla="*/ 4224364 w 4482957"/>
              <a:gd name="connsiteY19" fmla="*/ 217789 h 5571944"/>
              <a:gd name="connsiteX20" fmla="*/ 4280690 w 4482957"/>
              <a:gd name="connsiteY20" fmla="*/ 234686 h 5571944"/>
              <a:gd name="connsiteX21" fmla="*/ 4327628 w 4482957"/>
              <a:gd name="connsiteY21" fmla="*/ 259094 h 5571944"/>
              <a:gd name="connsiteX22" fmla="*/ 4372686 w 4482957"/>
              <a:gd name="connsiteY22" fmla="*/ 291012 h 5571944"/>
              <a:gd name="connsiteX23" fmla="*/ 4412114 w 4482957"/>
              <a:gd name="connsiteY23" fmla="*/ 328561 h 5571944"/>
              <a:gd name="connsiteX24" fmla="*/ 4451542 w 4482957"/>
              <a:gd name="connsiteY24" fmla="*/ 371743 h 5571944"/>
              <a:gd name="connsiteX25" fmla="*/ 4482957 w 4482957"/>
              <a:gd name="connsiteY25" fmla="*/ 411426 h 5571944"/>
              <a:gd name="connsiteX26" fmla="*/ 4482957 w 4482957"/>
              <a:gd name="connsiteY26" fmla="*/ 5571944 h 5571944"/>
              <a:gd name="connsiteX27" fmla="*/ 1544560 w 4482957"/>
              <a:gd name="connsiteY27" fmla="*/ 5571944 h 5571944"/>
              <a:gd name="connsiteX28" fmla="*/ 1517016 w 4482957"/>
              <a:gd name="connsiteY28" fmla="*/ 5547992 h 5571944"/>
              <a:gd name="connsiteX29" fmla="*/ 1475711 w 4482957"/>
              <a:gd name="connsiteY29" fmla="*/ 5514197 h 5571944"/>
              <a:gd name="connsiteX30" fmla="*/ 1428774 w 4482957"/>
              <a:gd name="connsiteY30" fmla="*/ 5487914 h 5571944"/>
              <a:gd name="connsiteX31" fmla="*/ 1378082 w 4482957"/>
              <a:gd name="connsiteY31" fmla="*/ 5465383 h 5571944"/>
              <a:gd name="connsiteX32" fmla="*/ 1323635 w 4482957"/>
              <a:gd name="connsiteY32" fmla="*/ 5446609 h 5571944"/>
              <a:gd name="connsiteX33" fmla="*/ 1267309 w 4482957"/>
              <a:gd name="connsiteY33" fmla="*/ 5429711 h 5571944"/>
              <a:gd name="connsiteX34" fmla="*/ 1210986 w 4482957"/>
              <a:gd name="connsiteY34" fmla="*/ 5414691 h 5571944"/>
              <a:gd name="connsiteX35" fmla="*/ 1152783 w 4482957"/>
              <a:gd name="connsiteY35" fmla="*/ 5399670 h 5571944"/>
              <a:gd name="connsiteX36" fmla="*/ 1098336 w 4482957"/>
              <a:gd name="connsiteY36" fmla="*/ 5382773 h 5571944"/>
              <a:gd name="connsiteX37" fmla="*/ 1043887 w 4482957"/>
              <a:gd name="connsiteY37" fmla="*/ 5363998 h 5571944"/>
              <a:gd name="connsiteX38" fmla="*/ 993197 w 4482957"/>
              <a:gd name="connsiteY38" fmla="*/ 5341467 h 5571944"/>
              <a:gd name="connsiteX39" fmla="*/ 948135 w 4482957"/>
              <a:gd name="connsiteY39" fmla="*/ 5313305 h 5571944"/>
              <a:gd name="connsiteX40" fmla="*/ 906830 w 4482957"/>
              <a:gd name="connsiteY40" fmla="*/ 5279510 h 5571944"/>
              <a:gd name="connsiteX41" fmla="*/ 873037 w 4482957"/>
              <a:gd name="connsiteY41" fmla="*/ 5238207 h 5571944"/>
              <a:gd name="connsiteX42" fmla="*/ 844875 w 4482957"/>
              <a:gd name="connsiteY42" fmla="*/ 5193146 h 5571944"/>
              <a:gd name="connsiteX43" fmla="*/ 822344 w 4482957"/>
              <a:gd name="connsiteY43" fmla="*/ 5142453 h 5571944"/>
              <a:gd name="connsiteX44" fmla="*/ 803570 w 4482957"/>
              <a:gd name="connsiteY44" fmla="*/ 5088007 h 5571944"/>
              <a:gd name="connsiteX45" fmla="*/ 786672 w 4482957"/>
              <a:gd name="connsiteY45" fmla="*/ 5033560 h 5571944"/>
              <a:gd name="connsiteX46" fmla="*/ 771652 w 4482957"/>
              <a:gd name="connsiteY46" fmla="*/ 4975357 h 5571944"/>
              <a:gd name="connsiteX47" fmla="*/ 756631 w 4482957"/>
              <a:gd name="connsiteY47" fmla="*/ 4919033 h 5571944"/>
              <a:gd name="connsiteX48" fmla="*/ 739734 w 4482957"/>
              <a:gd name="connsiteY48" fmla="*/ 4862708 h 5571944"/>
              <a:gd name="connsiteX49" fmla="*/ 720959 w 4482957"/>
              <a:gd name="connsiteY49" fmla="*/ 4808259 h 5571944"/>
              <a:gd name="connsiteX50" fmla="*/ 698428 w 4482957"/>
              <a:gd name="connsiteY50" fmla="*/ 4757566 h 5571944"/>
              <a:gd name="connsiteX51" fmla="*/ 672143 w 4482957"/>
              <a:gd name="connsiteY51" fmla="*/ 4710630 h 5571944"/>
              <a:gd name="connsiteX52" fmla="*/ 638351 w 4482957"/>
              <a:gd name="connsiteY52" fmla="*/ 4669325 h 5571944"/>
              <a:gd name="connsiteX53" fmla="*/ 600799 w 4482957"/>
              <a:gd name="connsiteY53" fmla="*/ 4626142 h 5571944"/>
              <a:gd name="connsiteX54" fmla="*/ 557617 w 4482957"/>
              <a:gd name="connsiteY54" fmla="*/ 4588593 h 5571944"/>
              <a:gd name="connsiteX55" fmla="*/ 510678 w 4482957"/>
              <a:gd name="connsiteY55" fmla="*/ 4552921 h 5571944"/>
              <a:gd name="connsiteX56" fmla="*/ 463742 w 4482957"/>
              <a:gd name="connsiteY56" fmla="*/ 4517249 h 5571944"/>
              <a:gd name="connsiteX57" fmla="*/ 416805 w 4482957"/>
              <a:gd name="connsiteY57" fmla="*/ 4481577 h 5571944"/>
              <a:gd name="connsiteX58" fmla="*/ 371744 w 4482957"/>
              <a:gd name="connsiteY58" fmla="*/ 4445903 h 5571944"/>
              <a:gd name="connsiteX59" fmla="*/ 328562 w 4482957"/>
              <a:gd name="connsiteY59" fmla="*/ 4406477 h 5571944"/>
              <a:gd name="connsiteX60" fmla="*/ 291012 w 4482957"/>
              <a:gd name="connsiteY60" fmla="*/ 4367050 h 5571944"/>
              <a:gd name="connsiteX61" fmla="*/ 259096 w 4482957"/>
              <a:gd name="connsiteY61" fmla="*/ 4321989 h 5571944"/>
              <a:gd name="connsiteX62" fmla="*/ 234689 w 4482957"/>
              <a:gd name="connsiteY62" fmla="*/ 4275053 h 5571944"/>
              <a:gd name="connsiteX63" fmla="*/ 217791 w 4482957"/>
              <a:gd name="connsiteY63" fmla="*/ 4218729 h 5571944"/>
              <a:gd name="connsiteX64" fmla="*/ 210281 w 4482957"/>
              <a:gd name="connsiteY64" fmla="*/ 4160526 h 5571944"/>
              <a:gd name="connsiteX65" fmla="*/ 208402 w 4482957"/>
              <a:gd name="connsiteY65" fmla="*/ 4100444 h 5571944"/>
              <a:gd name="connsiteX66" fmla="*/ 214035 w 4482957"/>
              <a:gd name="connsiteY66" fmla="*/ 4036610 h 5571944"/>
              <a:gd name="connsiteX67" fmla="*/ 221545 w 4482957"/>
              <a:gd name="connsiteY67" fmla="*/ 3972776 h 5571944"/>
              <a:gd name="connsiteX68" fmla="*/ 230932 w 4482957"/>
              <a:gd name="connsiteY68" fmla="*/ 3908940 h 5571944"/>
              <a:gd name="connsiteX69" fmla="*/ 238443 w 4482957"/>
              <a:gd name="connsiteY69" fmla="*/ 3845106 h 5571944"/>
              <a:gd name="connsiteX70" fmla="*/ 242199 w 4482957"/>
              <a:gd name="connsiteY70" fmla="*/ 3781272 h 5571944"/>
              <a:gd name="connsiteX71" fmla="*/ 242199 w 4482957"/>
              <a:gd name="connsiteY71" fmla="*/ 3719313 h 5571944"/>
              <a:gd name="connsiteX72" fmla="*/ 234689 w 4482957"/>
              <a:gd name="connsiteY72" fmla="*/ 3661113 h 5571944"/>
              <a:gd name="connsiteX73" fmla="*/ 219668 w 4482957"/>
              <a:gd name="connsiteY73" fmla="*/ 3602910 h 5571944"/>
              <a:gd name="connsiteX74" fmla="*/ 197138 w 4482957"/>
              <a:gd name="connsiteY74" fmla="*/ 3548461 h 5571944"/>
              <a:gd name="connsiteX75" fmla="*/ 168976 w 4482957"/>
              <a:gd name="connsiteY75" fmla="*/ 3492137 h 5571944"/>
              <a:gd name="connsiteX76" fmla="*/ 137057 w 4482957"/>
              <a:gd name="connsiteY76" fmla="*/ 3435814 h 5571944"/>
              <a:gd name="connsiteX77" fmla="*/ 103264 w 4482957"/>
              <a:gd name="connsiteY77" fmla="*/ 3379488 h 5571944"/>
              <a:gd name="connsiteX78" fmla="*/ 71346 w 4482957"/>
              <a:gd name="connsiteY78" fmla="*/ 3325039 h 5571944"/>
              <a:gd name="connsiteX79" fmla="*/ 43182 w 4482957"/>
              <a:gd name="connsiteY79" fmla="*/ 3266839 h 5571944"/>
              <a:gd name="connsiteX80" fmla="*/ 20654 w 4482957"/>
              <a:gd name="connsiteY80" fmla="*/ 3210513 h 5571944"/>
              <a:gd name="connsiteX81" fmla="*/ 5634 w 4482957"/>
              <a:gd name="connsiteY81" fmla="*/ 3152310 h 5571944"/>
              <a:gd name="connsiteX82" fmla="*/ 0 w 4482957"/>
              <a:gd name="connsiteY82" fmla="*/ 3092230 h 5571944"/>
              <a:gd name="connsiteX83" fmla="*/ 5634 w 4482957"/>
              <a:gd name="connsiteY83" fmla="*/ 3032152 h 5571944"/>
              <a:gd name="connsiteX84" fmla="*/ 20654 w 4482957"/>
              <a:gd name="connsiteY84" fmla="*/ 2973950 h 5571944"/>
              <a:gd name="connsiteX85" fmla="*/ 43182 w 4482957"/>
              <a:gd name="connsiteY85" fmla="*/ 2917624 h 5571944"/>
              <a:gd name="connsiteX86" fmla="*/ 71346 w 4482957"/>
              <a:gd name="connsiteY86" fmla="*/ 2859423 h 5571944"/>
              <a:gd name="connsiteX87" fmla="*/ 103264 w 4482957"/>
              <a:gd name="connsiteY87" fmla="*/ 2804974 h 5571944"/>
              <a:gd name="connsiteX88" fmla="*/ 137057 w 4482957"/>
              <a:gd name="connsiteY88" fmla="*/ 2748651 h 5571944"/>
              <a:gd name="connsiteX89" fmla="*/ 168976 w 4482957"/>
              <a:gd name="connsiteY89" fmla="*/ 2692325 h 5571944"/>
              <a:gd name="connsiteX90" fmla="*/ 197138 w 4482957"/>
              <a:gd name="connsiteY90" fmla="*/ 2636001 h 5571944"/>
              <a:gd name="connsiteX91" fmla="*/ 219668 w 4482957"/>
              <a:gd name="connsiteY91" fmla="*/ 2581552 h 5571944"/>
              <a:gd name="connsiteX92" fmla="*/ 234689 w 4482957"/>
              <a:gd name="connsiteY92" fmla="*/ 2523350 h 5571944"/>
              <a:gd name="connsiteX93" fmla="*/ 242199 w 4482957"/>
              <a:gd name="connsiteY93" fmla="*/ 2465149 h 5571944"/>
              <a:gd name="connsiteX94" fmla="*/ 242199 w 4482957"/>
              <a:gd name="connsiteY94" fmla="*/ 2403192 h 5571944"/>
              <a:gd name="connsiteX95" fmla="*/ 238443 w 4482957"/>
              <a:gd name="connsiteY95" fmla="*/ 2339356 h 5571944"/>
              <a:gd name="connsiteX96" fmla="*/ 230932 w 4482957"/>
              <a:gd name="connsiteY96" fmla="*/ 2275522 h 5571944"/>
              <a:gd name="connsiteX97" fmla="*/ 221545 w 4482957"/>
              <a:gd name="connsiteY97" fmla="*/ 2211686 h 5571944"/>
              <a:gd name="connsiteX98" fmla="*/ 214035 w 4482957"/>
              <a:gd name="connsiteY98" fmla="*/ 2147852 h 5571944"/>
              <a:gd name="connsiteX99" fmla="*/ 208402 w 4482957"/>
              <a:gd name="connsiteY99" fmla="*/ 2084018 h 5571944"/>
              <a:gd name="connsiteX100" fmla="*/ 210281 w 4482957"/>
              <a:gd name="connsiteY100" fmla="*/ 2023938 h 5571944"/>
              <a:gd name="connsiteX101" fmla="*/ 217791 w 4482957"/>
              <a:gd name="connsiteY101" fmla="*/ 1965736 h 5571944"/>
              <a:gd name="connsiteX102" fmla="*/ 234689 w 4482957"/>
              <a:gd name="connsiteY102" fmla="*/ 1909410 h 5571944"/>
              <a:gd name="connsiteX103" fmla="*/ 259096 w 4482957"/>
              <a:gd name="connsiteY103" fmla="*/ 1862474 h 5571944"/>
              <a:gd name="connsiteX104" fmla="*/ 291012 w 4482957"/>
              <a:gd name="connsiteY104" fmla="*/ 1817414 h 5571944"/>
              <a:gd name="connsiteX105" fmla="*/ 328562 w 4482957"/>
              <a:gd name="connsiteY105" fmla="*/ 1777986 h 5571944"/>
              <a:gd name="connsiteX106" fmla="*/ 371744 w 4482957"/>
              <a:gd name="connsiteY106" fmla="*/ 1738560 h 5571944"/>
              <a:gd name="connsiteX107" fmla="*/ 416805 w 4482957"/>
              <a:gd name="connsiteY107" fmla="*/ 1702885 h 5571944"/>
              <a:gd name="connsiteX108" fmla="*/ 463742 w 4482957"/>
              <a:gd name="connsiteY108" fmla="*/ 1667213 h 5571944"/>
              <a:gd name="connsiteX109" fmla="*/ 510678 w 4482957"/>
              <a:gd name="connsiteY109" fmla="*/ 1631541 h 5571944"/>
              <a:gd name="connsiteX110" fmla="*/ 557617 w 4482957"/>
              <a:gd name="connsiteY110" fmla="*/ 1595869 h 5571944"/>
              <a:gd name="connsiteX111" fmla="*/ 600799 w 4482957"/>
              <a:gd name="connsiteY111" fmla="*/ 1558320 h 5571944"/>
              <a:gd name="connsiteX112" fmla="*/ 638351 w 4482957"/>
              <a:gd name="connsiteY112" fmla="*/ 1515138 h 5571944"/>
              <a:gd name="connsiteX113" fmla="*/ 672143 w 4482957"/>
              <a:gd name="connsiteY113" fmla="*/ 1473832 h 5571944"/>
              <a:gd name="connsiteX114" fmla="*/ 698428 w 4482957"/>
              <a:gd name="connsiteY114" fmla="*/ 1426896 h 5571944"/>
              <a:gd name="connsiteX115" fmla="*/ 720959 w 4482957"/>
              <a:gd name="connsiteY115" fmla="*/ 1376203 h 5571944"/>
              <a:gd name="connsiteX116" fmla="*/ 739734 w 4482957"/>
              <a:gd name="connsiteY116" fmla="*/ 1321755 h 5571944"/>
              <a:gd name="connsiteX117" fmla="*/ 756631 w 4482957"/>
              <a:gd name="connsiteY117" fmla="*/ 1265429 h 5571944"/>
              <a:gd name="connsiteX118" fmla="*/ 771652 w 4482957"/>
              <a:gd name="connsiteY118" fmla="*/ 1209105 h 5571944"/>
              <a:gd name="connsiteX119" fmla="*/ 786672 w 4482957"/>
              <a:gd name="connsiteY119" fmla="*/ 1150903 h 5571944"/>
              <a:gd name="connsiteX120" fmla="*/ 803570 w 4482957"/>
              <a:gd name="connsiteY120" fmla="*/ 1096456 h 5571944"/>
              <a:gd name="connsiteX121" fmla="*/ 822344 w 4482957"/>
              <a:gd name="connsiteY121" fmla="*/ 1042007 h 5571944"/>
              <a:gd name="connsiteX122" fmla="*/ 844875 w 4482957"/>
              <a:gd name="connsiteY122" fmla="*/ 991317 h 5571944"/>
              <a:gd name="connsiteX123" fmla="*/ 873037 w 4482957"/>
              <a:gd name="connsiteY123" fmla="*/ 946257 h 5571944"/>
              <a:gd name="connsiteX124" fmla="*/ 906830 w 4482957"/>
              <a:gd name="connsiteY124" fmla="*/ 904952 h 5571944"/>
              <a:gd name="connsiteX125" fmla="*/ 948135 w 4482957"/>
              <a:gd name="connsiteY125" fmla="*/ 871157 h 5571944"/>
              <a:gd name="connsiteX126" fmla="*/ 993197 w 4482957"/>
              <a:gd name="connsiteY126" fmla="*/ 842995 h 5571944"/>
              <a:gd name="connsiteX127" fmla="*/ 1043887 w 4482957"/>
              <a:gd name="connsiteY127" fmla="*/ 820464 h 5571944"/>
              <a:gd name="connsiteX128" fmla="*/ 1098336 w 4482957"/>
              <a:gd name="connsiteY128" fmla="*/ 801690 h 5571944"/>
              <a:gd name="connsiteX129" fmla="*/ 1152783 w 4482957"/>
              <a:gd name="connsiteY129" fmla="*/ 784792 h 5571944"/>
              <a:gd name="connsiteX130" fmla="*/ 1210986 w 4482957"/>
              <a:gd name="connsiteY130" fmla="*/ 769772 h 5571944"/>
              <a:gd name="connsiteX131" fmla="*/ 1267309 w 4482957"/>
              <a:gd name="connsiteY131" fmla="*/ 754751 h 5571944"/>
              <a:gd name="connsiteX132" fmla="*/ 1323635 w 4482957"/>
              <a:gd name="connsiteY132" fmla="*/ 737854 h 5571944"/>
              <a:gd name="connsiteX133" fmla="*/ 1378082 w 4482957"/>
              <a:gd name="connsiteY133" fmla="*/ 719079 h 5571944"/>
              <a:gd name="connsiteX134" fmla="*/ 1428774 w 4482957"/>
              <a:gd name="connsiteY134" fmla="*/ 696549 h 5571944"/>
              <a:gd name="connsiteX135" fmla="*/ 1475711 w 4482957"/>
              <a:gd name="connsiteY135" fmla="*/ 670266 h 5571944"/>
              <a:gd name="connsiteX136" fmla="*/ 1517016 w 4482957"/>
              <a:gd name="connsiteY136" fmla="*/ 636471 h 5571944"/>
              <a:gd name="connsiteX137" fmla="*/ 1560199 w 4482957"/>
              <a:gd name="connsiteY137" fmla="*/ 598919 h 5571944"/>
              <a:gd name="connsiteX138" fmla="*/ 1597750 w 4482957"/>
              <a:gd name="connsiteY138" fmla="*/ 555737 h 5571944"/>
              <a:gd name="connsiteX139" fmla="*/ 1633422 w 4482957"/>
              <a:gd name="connsiteY139" fmla="*/ 510678 h 5571944"/>
              <a:gd name="connsiteX140" fmla="*/ 1669094 w 4482957"/>
              <a:gd name="connsiteY140" fmla="*/ 463741 h 5571944"/>
              <a:gd name="connsiteX141" fmla="*/ 1704766 w 4482957"/>
              <a:gd name="connsiteY141" fmla="*/ 416803 h 5571944"/>
              <a:gd name="connsiteX142" fmla="*/ 1740438 w 4482957"/>
              <a:gd name="connsiteY142" fmla="*/ 371743 h 5571944"/>
              <a:gd name="connsiteX143" fmla="*/ 1779867 w 4482957"/>
              <a:gd name="connsiteY143" fmla="*/ 328561 h 5571944"/>
              <a:gd name="connsiteX144" fmla="*/ 1819293 w 4482957"/>
              <a:gd name="connsiteY144" fmla="*/ 291012 h 5571944"/>
              <a:gd name="connsiteX145" fmla="*/ 1864354 w 4482957"/>
              <a:gd name="connsiteY145" fmla="*/ 259094 h 5571944"/>
              <a:gd name="connsiteX146" fmla="*/ 1911291 w 4482957"/>
              <a:gd name="connsiteY146" fmla="*/ 234686 h 5571944"/>
              <a:gd name="connsiteX147" fmla="*/ 1967617 w 4482957"/>
              <a:gd name="connsiteY147" fmla="*/ 217789 h 5571944"/>
              <a:gd name="connsiteX148" fmla="*/ 2025819 w 4482957"/>
              <a:gd name="connsiteY148" fmla="*/ 210279 h 5571944"/>
              <a:gd name="connsiteX149" fmla="*/ 2085897 w 4482957"/>
              <a:gd name="connsiteY149" fmla="*/ 208401 h 5571944"/>
              <a:gd name="connsiteX150" fmla="*/ 2149731 w 4482957"/>
              <a:gd name="connsiteY150" fmla="*/ 214035 h 5571944"/>
              <a:gd name="connsiteX151" fmla="*/ 2213567 w 4482957"/>
              <a:gd name="connsiteY151" fmla="*/ 221545 h 5571944"/>
              <a:gd name="connsiteX152" fmla="*/ 2277403 w 4482957"/>
              <a:gd name="connsiteY152" fmla="*/ 230932 h 5571944"/>
              <a:gd name="connsiteX153" fmla="*/ 2341237 w 4482957"/>
              <a:gd name="connsiteY153" fmla="*/ 238443 h 5571944"/>
              <a:gd name="connsiteX154" fmla="*/ 2405071 w 4482957"/>
              <a:gd name="connsiteY154" fmla="*/ 242197 h 5571944"/>
              <a:gd name="connsiteX155" fmla="*/ 2467030 w 4482957"/>
              <a:gd name="connsiteY155" fmla="*/ 242197 h 5571944"/>
              <a:gd name="connsiteX156" fmla="*/ 2525233 w 4482957"/>
              <a:gd name="connsiteY156" fmla="*/ 234686 h 5571944"/>
              <a:gd name="connsiteX157" fmla="*/ 2583436 w 4482957"/>
              <a:gd name="connsiteY157" fmla="*/ 219666 h 5571944"/>
              <a:gd name="connsiteX158" fmla="*/ 2639760 w 4482957"/>
              <a:gd name="connsiteY158" fmla="*/ 197137 h 5571944"/>
              <a:gd name="connsiteX159" fmla="*/ 2696083 w 4482957"/>
              <a:gd name="connsiteY159" fmla="*/ 167096 h 5571944"/>
              <a:gd name="connsiteX160" fmla="*/ 2752409 w 4482957"/>
              <a:gd name="connsiteY160" fmla="*/ 137057 h 5571944"/>
              <a:gd name="connsiteX161" fmla="*/ 2808733 w 4482957"/>
              <a:gd name="connsiteY161" fmla="*/ 103262 h 5571944"/>
              <a:gd name="connsiteX162" fmla="*/ 2863182 w 4482957"/>
              <a:gd name="connsiteY162" fmla="*/ 71344 h 5571944"/>
              <a:gd name="connsiteX163" fmla="*/ 2921385 w 4482957"/>
              <a:gd name="connsiteY163" fmla="*/ 43182 h 5571944"/>
              <a:gd name="connsiteX164" fmla="*/ 2977708 w 4482957"/>
              <a:gd name="connsiteY164" fmla="*/ 20652 h 5571944"/>
              <a:gd name="connsiteX165" fmla="*/ 3035911 w 4482957"/>
              <a:gd name="connsiteY165" fmla="*/ 5631 h 557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4482957" h="5571944">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2957" y="411426"/>
                </a:lnTo>
                <a:lnTo>
                  <a:pt x="4482957" y="5571944"/>
                </a:lnTo>
                <a:lnTo>
                  <a:pt x="1544560" y="5571944"/>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143" name="Freeform: Shape 142">
            <a:extLst>
              <a:ext uri="{FF2B5EF4-FFF2-40B4-BE49-F238E27FC236}">
                <a16:creationId xmlns:a16="http://schemas.microsoft.com/office/drawing/2014/main" id="{30581CF1-C445-4EA2-8A1B-47EFAA87E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2288" y="0"/>
            <a:ext cx="5344102" cy="3217319"/>
          </a:xfrm>
          <a:custGeom>
            <a:avLst/>
            <a:gdLst>
              <a:gd name="connsiteX0" fmla="*/ 209034 w 5344102"/>
              <a:gd name="connsiteY0" fmla="*/ 0 h 3217319"/>
              <a:gd name="connsiteX1" fmla="*/ 5135071 w 5344102"/>
              <a:gd name="connsiteY1" fmla="*/ 0 h 3217319"/>
              <a:gd name="connsiteX2" fmla="*/ 5135071 w 5344102"/>
              <a:gd name="connsiteY2" fmla="*/ 7298 h 3217319"/>
              <a:gd name="connsiteX3" fmla="*/ 5141552 w 5344102"/>
              <a:gd name="connsiteY3" fmla="*/ 57529 h 3217319"/>
              <a:gd name="connsiteX4" fmla="*/ 5154514 w 5344102"/>
              <a:gd name="connsiteY4" fmla="*/ 107762 h 3217319"/>
              <a:gd name="connsiteX5" fmla="*/ 5173960 w 5344102"/>
              <a:gd name="connsiteY5" fmla="*/ 154755 h 3217319"/>
              <a:gd name="connsiteX6" fmla="*/ 5199887 w 5344102"/>
              <a:gd name="connsiteY6" fmla="*/ 203366 h 3217319"/>
              <a:gd name="connsiteX7" fmla="*/ 5225812 w 5344102"/>
              <a:gd name="connsiteY7" fmla="*/ 251980 h 3217319"/>
              <a:gd name="connsiteX8" fmla="*/ 5254980 w 5344102"/>
              <a:gd name="connsiteY8" fmla="*/ 300590 h 3217319"/>
              <a:gd name="connsiteX9" fmla="*/ 5282526 w 5344102"/>
              <a:gd name="connsiteY9" fmla="*/ 347583 h 3217319"/>
              <a:gd name="connsiteX10" fmla="*/ 5306833 w 5344102"/>
              <a:gd name="connsiteY10" fmla="*/ 397815 h 3217319"/>
              <a:gd name="connsiteX11" fmla="*/ 5326276 w 5344102"/>
              <a:gd name="connsiteY11" fmla="*/ 446428 h 3217319"/>
              <a:gd name="connsiteX12" fmla="*/ 5339241 w 5344102"/>
              <a:gd name="connsiteY12" fmla="*/ 496660 h 3217319"/>
              <a:gd name="connsiteX13" fmla="*/ 5344102 w 5344102"/>
              <a:gd name="connsiteY13" fmla="*/ 548512 h 3217319"/>
              <a:gd name="connsiteX14" fmla="*/ 5339241 w 5344102"/>
              <a:gd name="connsiteY14" fmla="*/ 600365 h 3217319"/>
              <a:gd name="connsiteX15" fmla="*/ 5326276 w 5344102"/>
              <a:gd name="connsiteY15" fmla="*/ 650598 h 3217319"/>
              <a:gd name="connsiteX16" fmla="*/ 5306833 w 5344102"/>
              <a:gd name="connsiteY16" fmla="*/ 699211 h 3217319"/>
              <a:gd name="connsiteX17" fmla="*/ 5282526 w 5344102"/>
              <a:gd name="connsiteY17" fmla="*/ 749442 h 3217319"/>
              <a:gd name="connsiteX18" fmla="*/ 5254980 w 5344102"/>
              <a:gd name="connsiteY18" fmla="*/ 796435 h 3217319"/>
              <a:gd name="connsiteX19" fmla="*/ 5225812 w 5344102"/>
              <a:gd name="connsiteY19" fmla="*/ 845048 h 3217319"/>
              <a:gd name="connsiteX20" fmla="*/ 5199887 w 5344102"/>
              <a:gd name="connsiteY20" fmla="*/ 893659 h 3217319"/>
              <a:gd name="connsiteX21" fmla="*/ 5173960 w 5344102"/>
              <a:gd name="connsiteY21" fmla="*/ 942270 h 3217319"/>
              <a:gd name="connsiteX22" fmla="*/ 5154514 w 5344102"/>
              <a:gd name="connsiteY22" fmla="*/ 989263 h 3217319"/>
              <a:gd name="connsiteX23" fmla="*/ 5141552 w 5344102"/>
              <a:gd name="connsiteY23" fmla="*/ 1039497 h 3217319"/>
              <a:gd name="connsiteX24" fmla="*/ 5135071 w 5344102"/>
              <a:gd name="connsiteY24" fmla="*/ 1089727 h 3217319"/>
              <a:gd name="connsiteX25" fmla="*/ 5135071 w 5344102"/>
              <a:gd name="connsiteY25" fmla="*/ 1143202 h 3217319"/>
              <a:gd name="connsiteX26" fmla="*/ 5138311 w 5344102"/>
              <a:gd name="connsiteY26" fmla="*/ 1198295 h 3217319"/>
              <a:gd name="connsiteX27" fmla="*/ 5144792 w 5344102"/>
              <a:gd name="connsiteY27" fmla="*/ 1253388 h 3217319"/>
              <a:gd name="connsiteX28" fmla="*/ 5152894 w 5344102"/>
              <a:gd name="connsiteY28" fmla="*/ 1308483 h 3217319"/>
              <a:gd name="connsiteX29" fmla="*/ 5159375 w 5344102"/>
              <a:gd name="connsiteY29" fmla="*/ 1363576 h 3217319"/>
              <a:gd name="connsiteX30" fmla="*/ 5164237 w 5344102"/>
              <a:gd name="connsiteY30" fmla="*/ 1418669 h 3217319"/>
              <a:gd name="connsiteX31" fmla="*/ 5162616 w 5344102"/>
              <a:gd name="connsiteY31" fmla="*/ 1470524 h 3217319"/>
              <a:gd name="connsiteX32" fmla="*/ 5156135 w 5344102"/>
              <a:gd name="connsiteY32" fmla="*/ 1520757 h 3217319"/>
              <a:gd name="connsiteX33" fmla="*/ 5141552 w 5344102"/>
              <a:gd name="connsiteY33" fmla="*/ 1569369 h 3217319"/>
              <a:gd name="connsiteX34" fmla="*/ 5120486 w 5344102"/>
              <a:gd name="connsiteY34" fmla="*/ 1609878 h 3217319"/>
              <a:gd name="connsiteX35" fmla="*/ 5092939 w 5344102"/>
              <a:gd name="connsiteY35" fmla="*/ 1648768 h 3217319"/>
              <a:gd name="connsiteX36" fmla="*/ 5060529 w 5344102"/>
              <a:gd name="connsiteY36" fmla="*/ 1682797 h 3217319"/>
              <a:gd name="connsiteX37" fmla="*/ 5023262 w 5344102"/>
              <a:gd name="connsiteY37" fmla="*/ 1716824 h 3217319"/>
              <a:gd name="connsiteX38" fmla="*/ 4984371 w 5344102"/>
              <a:gd name="connsiteY38" fmla="*/ 1747613 h 3217319"/>
              <a:gd name="connsiteX39" fmla="*/ 4943861 w 5344102"/>
              <a:gd name="connsiteY39" fmla="*/ 1778400 h 3217319"/>
              <a:gd name="connsiteX40" fmla="*/ 4901732 w 5344102"/>
              <a:gd name="connsiteY40" fmla="*/ 1809188 h 3217319"/>
              <a:gd name="connsiteX41" fmla="*/ 4862842 w 5344102"/>
              <a:gd name="connsiteY41" fmla="*/ 1839975 h 3217319"/>
              <a:gd name="connsiteX42" fmla="*/ 4825572 w 5344102"/>
              <a:gd name="connsiteY42" fmla="*/ 1872383 h 3217319"/>
              <a:gd name="connsiteX43" fmla="*/ 4793164 w 5344102"/>
              <a:gd name="connsiteY43" fmla="*/ 1909652 h 3217319"/>
              <a:gd name="connsiteX44" fmla="*/ 4763996 w 5344102"/>
              <a:gd name="connsiteY44" fmla="*/ 1945301 h 3217319"/>
              <a:gd name="connsiteX45" fmla="*/ 4741309 w 5344102"/>
              <a:gd name="connsiteY45" fmla="*/ 1985810 h 3217319"/>
              <a:gd name="connsiteX46" fmla="*/ 4721865 w 5344102"/>
              <a:gd name="connsiteY46" fmla="*/ 2029562 h 3217319"/>
              <a:gd name="connsiteX47" fmla="*/ 4705661 w 5344102"/>
              <a:gd name="connsiteY47" fmla="*/ 2076555 h 3217319"/>
              <a:gd name="connsiteX48" fmla="*/ 4691078 w 5344102"/>
              <a:gd name="connsiteY48" fmla="*/ 2125168 h 3217319"/>
              <a:gd name="connsiteX49" fmla="*/ 4678114 w 5344102"/>
              <a:gd name="connsiteY49" fmla="*/ 2173779 h 3217319"/>
              <a:gd name="connsiteX50" fmla="*/ 4665151 w 5344102"/>
              <a:gd name="connsiteY50" fmla="*/ 2224012 h 3217319"/>
              <a:gd name="connsiteX51" fmla="*/ 4650566 w 5344102"/>
              <a:gd name="connsiteY51" fmla="*/ 2271004 h 3217319"/>
              <a:gd name="connsiteX52" fmla="*/ 4634363 w 5344102"/>
              <a:gd name="connsiteY52" fmla="*/ 2317994 h 3217319"/>
              <a:gd name="connsiteX53" fmla="*/ 4614920 w 5344102"/>
              <a:gd name="connsiteY53" fmla="*/ 2361746 h 3217319"/>
              <a:gd name="connsiteX54" fmla="*/ 4590613 w 5344102"/>
              <a:gd name="connsiteY54" fmla="*/ 2400637 h 3217319"/>
              <a:gd name="connsiteX55" fmla="*/ 4561447 w 5344102"/>
              <a:gd name="connsiteY55" fmla="*/ 2436284 h 3217319"/>
              <a:gd name="connsiteX56" fmla="*/ 4525797 w 5344102"/>
              <a:gd name="connsiteY56" fmla="*/ 2465451 h 3217319"/>
              <a:gd name="connsiteX57" fmla="*/ 4486906 w 5344102"/>
              <a:gd name="connsiteY57" fmla="*/ 2489757 h 3217319"/>
              <a:gd name="connsiteX58" fmla="*/ 4443155 w 5344102"/>
              <a:gd name="connsiteY58" fmla="*/ 2509203 h 3217319"/>
              <a:gd name="connsiteX59" fmla="*/ 4396163 w 5344102"/>
              <a:gd name="connsiteY59" fmla="*/ 2525407 h 3217319"/>
              <a:gd name="connsiteX60" fmla="*/ 4349173 w 5344102"/>
              <a:gd name="connsiteY60" fmla="*/ 2539990 h 3217319"/>
              <a:gd name="connsiteX61" fmla="*/ 4298939 w 5344102"/>
              <a:gd name="connsiteY61" fmla="*/ 2552954 h 3217319"/>
              <a:gd name="connsiteX62" fmla="*/ 4250326 w 5344102"/>
              <a:gd name="connsiteY62" fmla="*/ 2565918 h 3217319"/>
              <a:gd name="connsiteX63" fmla="*/ 4201715 w 5344102"/>
              <a:gd name="connsiteY63" fmla="*/ 2580502 h 3217319"/>
              <a:gd name="connsiteX64" fmla="*/ 4154724 w 5344102"/>
              <a:gd name="connsiteY64" fmla="*/ 2596705 h 3217319"/>
              <a:gd name="connsiteX65" fmla="*/ 4110972 w 5344102"/>
              <a:gd name="connsiteY65" fmla="*/ 2616151 h 3217319"/>
              <a:gd name="connsiteX66" fmla="*/ 4070464 w 5344102"/>
              <a:gd name="connsiteY66" fmla="*/ 2638835 h 3217319"/>
              <a:gd name="connsiteX67" fmla="*/ 4034814 w 5344102"/>
              <a:gd name="connsiteY67" fmla="*/ 2668002 h 3217319"/>
              <a:gd name="connsiteX68" fmla="*/ 3997545 w 5344102"/>
              <a:gd name="connsiteY68" fmla="*/ 2700411 h 3217319"/>
              <a:gd name="connsiteX69" fmla="*/ 3965136 w 5344102"/>
              <a:gd name="connsiteY69" fmla="*/ 2737680 h 3217319"/>
              <a:gd name="connsiteX70" fmla="*/ 3934348 w 5344102"/>
              <a:gd name="connsiteY70" fmla="*/ 2776570 h 3217319"/>
              <a:gd name="connsiteX71" fmla="*/ 3903560 w 5344102"/>
              <a:gd name="connsiteY71" fmla="*/ 2817079 h 3217319"/>
              <a:gd name="connsiteX72" fmla="*/ 3872773 w 5344102"/>
              <a:gd name="connsiteY72" fmla="*/ 2857590 h 3217319"/>
              <a:gd name="connsiteX73" fmla="*/ 3841985 w 5344102"/>
              <a:gd name="connsiteY73" fmla="*/ 2896480 h 3217319"/>
              <a:gd name="connsiteX74" fmla="*/ 3807956 w 5344102"/>
              <a:gd name="connsiteY74" fmla="*/ 2933749 h 3217319"/>
              <a:gd name="connsiteX75" fmla="*/ 3773927 w 5344102"/>
              <a:gd name="connsiteY75" fmla="*/ 2966156 h 3217319"/>
              <a:gd name="connsiteX76" fmla="*/ 3735039 w 5344102"/>
              <a:gd name="connsiteY76" fmla="*/ 2993703 h 3217319"/>
              <a:gd name="connsiteX77" fmla="*/ 3694528 w 5344102"/>
              <a:gd name="connsiteY77" fmla="*/ 3014769 h 3217319"/>
              <a:gd name="connsiteX78" fmla="*/ 3645915 w 5344102"/>
              <a:gd name="connsiteY78" fmla="*/ 3029353 h 3217319"/>
              <a:gd name="connsiteX79" fmla="*/ 3595682 w 5344102"/>
              <a:gd name="connsiteY79" fmla="*/ 3035835 h 3217319"/>
              <a:gd name="connsiteX80" fmla="*/ 3543830 w 5344102"/>
              <a:gd name="connsiteY80" fmla="*/ 3037455 h 3217319"/>
              <a:gd name="connsiteX81" fmla="*/ 3488736 w 5344102"/>
              <a:gd name="connsiteY81" fmla="*/ 3032593 h 3217319"/>
              <a:gd name="connsiteX82" fmla="*/ 3433642 w 5344102"/>
              <a:gd name="connsiteY82" fmla="*/ 3026113 h 3217319"/>
              <a:gd name="connsiteX83" fmla="*/ 3378548 w 5344102"/>
              <a:gd name="connsiteY83" fmla="*/ 3018009 h 3217319"/>
              <a:gd name="connsiteX84" fmla="*/ 3323455 w 5344102"/>
              <a:gd name="connsiteY84" fmla="*/ 3011529 h 3217319"/>
              <a:gd name="connsiteX85" fmla="*/ 3268360 w 5344102"/>
              <a:gd name="connsiteY85" fmla="*/ 3008288 h 3217319"/>
              <a:gd name="connsiteX86" fmla="*/ 3214887 w 5344102"/>
              <a:gd name="connsiteY86" fmla="*/ 3008288 h 3217319"/>
              <a:gd name="connsiteX87" fmla="*/ 3164655 w 5344102"/>
              <a:gd name="connsiteY87" fmla="*/ 3014769 h 3217319"/>
              <a:gd name="connsiteX88" fmla="*/ 3112802 w 5344102"/>
              <a:gd name="connsiteY88" fmla="*/ 3027733 h 3217319"/>
              <a:gd name="connsiteX89" fmla="*/ 3065810 w 5344102"/>
              <a:gd name="connsiteY89" fmla="*/ 3047177 h 3217319"/>
              <a:gd name="connsiteX90" fmla="*/ 3017198 w 5344102"/>
              <a:gd name="connsiteY90" fmla="*/ 3073104 h 3217319"/>
              <a:gd name="connsiteX91" fmla="*/ 2968587 w 5344102"/>
              <a:gd name="connsiteY91" fmla="*/ 3099031 h 3217319"/>
              <a:gd name="connsiteX92" fmla="*/ 2919974 w 5344102"/>
              <a:gd name="connsiteY92" fmla="*/ 3128197 h 3217319"/>
              <a:gd name="connsiteX93" fmla="*/ 2872980 w 5344102"/>
              <a:gd name="connsiteY93" fmla="*/ 3155745 h 3217319"/>
              <a:gd name="connsiteX94" fmla="*/ 2822750 w 5344102"/>
              <a:gd name="connsiteY94" fmla="*/ 3180050 h 3217319"/>
              <a:gd name="connsiteX95" fmla="*/ 2774137 w 5344102"/>
              <a:gd name="connsiteY95" fmla="*/ 3199496 h 3217319"/>
              <a:gd name="connsiteX96" fmla="*/ 2723903 w 5344102"/>
              <a:gd name="connsiteY96" fmla="*/ 3212459 h 3217319"/>
              <a:gd name="connsiteX97" fmla="*/ 2672052 w 5344102"/>
              <a:gd name="connsiteY97" fmla="*/ 3217319 h 3217319"/>
              <a:gd name="connsiteX98" fmla="*/ 2620199 w 5344102"/>
              <a:gd name="connsiteY98" fmla="*/ 3212459 h 3217319"/>
              <a:gd name="connsiteX99" fmla="*/ 2569966 w 5344102"/>
              <a:gd name="connsiteY99" fmla="*/ 3199496 h 3217319"/>
              <a:gd name="connsiteX100" fmla="*/ 2521355 w 5344102"/>
              <a:gd name="connsiteY100" fmla="*/ 3180050 h 3217319"/>
              <a:gd name="connsiteX101" fmla="*/ 2471122 w 5344102"/>
              <a:gd name="connsiteY101" fmla="*/ 3155745 h 3217319"/>
              <a:gd name="connsiteX102" fmla="*/ 2424129 w 5344102"/>
              <a:gd name="connsiteY102" fmla="*/ 3128197 h 3217319"/>
              <a:gd name="connsiteX103" fmla="*/ 2375517 w 5344102"/>
              <a:gd name="connsiteY103" fmla="*/ 3099031 h 3217319"/>
              <a:gd name="connsiteX104" fmla="*/ 2326904 w 5344102"/>
              <a:gd name="connsiteY104" fmla="*/ 3073104 h 3217319"/>
              <a:gd name="connsiteX105" fmla="*/ 2278293 w 5344102"/>
              <a:gd name="connsiteY105" fmla="*/ 3047177 h 3217319"/>
              <a:gd name="connsiteX106" fmla="*/ 2229682 w 5344102"/>
              <a:gd name="connsiteY106" fmla="*/ 3027733 h 3217319"/>
              <a:gd name="connsiteX107" fmla="*/ 2179449 w 5344102"/>
              <a:gd name="connsiteY107" fmla="*/ 3014769 h 3217319"/>
              <a:gd name="connsiteX108" fmla="*/ 2129216 w 5344102"/>
              <a:gd name="connsiteY108" fmla="*/ 3008288 h 3217319"/>
              <a:gd name="connsiteX109" fmla="*/ 2075741 w 5344102"/>
              <a:gd name="connsiteY109" fmla="*/ 3008288 h 3217319"/>
              <a:gd name="connsiteX110" fmla="*/ 2020648 w 5344102"/>
              <a:gd name="connsiteY110" fmla="*/ 3011529 h 3217319"/>
              <a:gd name="connsiteX111" fmla="*/ 1965555 w 5344102"/>
              <a:gd name="connsiteY111" fmla="*/ 3018009 h 3217319"/>
              <a:gd name="connsiteX112" fmla="*/ 1910460 w 5344102"/>
              <a:gd name="connsiteY112" fmla="*/ 3026113 h 3217319"/>
              <a:gd name="connsiteX113" fmla="*/ 1855365 w 5344102"/>
              <a:gd name="connsiteY113" fmla="*/ 3032593 h 3217319"/>
              <a:gd name="connsiteX114" fmla="*/ 1800272 w 5344102"/>
              <a:gd name="connsiteY114" fmla="*/ 3037455 h 3217319"/>
              <a:gd name="connsiteX115" fmla="*/ 1748420 w 5344102"/>
              <a:gd name="connsiteY115" fmla="*/ 3035835 h 3217319"/>
              <a:gd name="connsiteX116" fmla="*/ 1698188 w 5344102"/>
              <a:gd name="connsiteY116" fmla="*/ 3029353 h 3217319"/>
              <a:gd name="connsiteX117" fmla="*/ 1649575 w 5344102"/>
              <a:gd name="connsiteY117" fmla="*/ 3014769 h 3217319"/>
              <a:gd name="connsiteX118" fmla="*/ 1609065 w 5344102"/>
              <a:gd name="connsiteY118" fmla="*/ 2993703 h 3217319"/>
              <a:gd name="connsiteX119" fmla="*/ 1570174 w 5344102"/>
              <a:gd name="connsiteY119" fmla="*/ 2966156 h 3217319"/>
              <a:gd name="connsiteX120" fmla="*/ 1536147 w 5344102"/>
              <a:gd name="connsiteY120" fmla="*/ 2933749 h 3217319"/>
              <a:gd name="connsiteX121" fmla="*/ 1502117 w 5344102"/>
              <a:gd name="connsiteY121" fmla="*/ 2896480 h 3217319"/>
              <a:gd name="connsiteX122" fmla="*/ 1471330 w 5344102"/>
              <a:gd name="connsiteY122" fmla="*/ 2857590 h 3217319"/>
              <a:gd name="connsiteX123" fmla="*/ 1440542 w 5344102"/>
              <a:gd name="connsiteY123" fmla="*/ 2817079 h 3217319"/>
              <a:gd name="connsiteX124" fmla="*/ 1409755 w 5344102"/>
              <a:gd name="connsiteY124" fmla="*/ 2776570 h 3217319"/>
              <a:gd name="connsiteX125" fmla="*/ 1378968 w 5344102"/>
              <a:gd name="connsiteY125" fmla="*/ 2737680 h 3217319"/>
              <a:gd name="connsiteX126" fmla="*/ 1346559 w 5344102"/>
              <a:gd name="connsiteY126" fmla="*/ 2700411 h 3217319"/>
              <a:gd name="connsiteX127" fmla="*/ 1309289 w 5344102"/>
              <a:gd name="connsiteY127" fmla="*/ 2668002 h 3217319"/>
              <a:gd name="connsiteX128" fmla="*/ 1273640 w 5344102"/>
              <a:gd name="connsiteY128" fmla="*/ 2638835 h 3217319"/>
              <a:gd name="connsiteX129" fmla="*/ 1233130 w 5344102"/>
              <a:gd name="connsiteY129" fmla="*/ 2616151 h 3217319"/>
              <a:gd name="connsiteX130" fmla="*/ 1189379 w 5344102"/>
              <a:gd name="connsiteY130" fmla="*/ 2596705 h 3217319"/>
              <a:gd name="connsiteX131" fmla="*/ 1142388 w 5344102"/>
              <a:gd name="connsiteY131" fmla="*/ 2580502 h 3217319"/>
              <a:gd name="connsiteX132" fmla="*/ 1093775 w 5344102"/>
              <a:gd name="connsiteY132" fmla="*/ 2565918 h 3217319"/>
              <a:gd name="connsiteX133" fmla="*/ 1045164 w 5344102"/>
              <a:gd name="connsiteY133" fmla="*/ 2552954 h 3217319"/>
              <a:gd name="connsiteX134" fmla="*/ 994931 w 5344102"/>
              <a:gd name="connsiteY134" fmla="*/ 2539990 h 3217319"/>
              <a:gd name="connsiteX135" fmla="*/ 947939 w 5344102"/>
              <a:gd name="connsiteY135" fmla="*/ 2525407 h 3217319"/>
              <a:gd name="connsiteX136" fmla="*/ 900946 w 5344102"/>
              <a:gd name="connsiteY136" fmla="*/ 2509203 h 3217319"/>
              <a:gd name="connsiteX137" fmla="*/ 857197 w 5344102"/>
              <a:gd name="connsiteY137" fmla="*/ 2489757 h 3217319"/>
              <a:gd name="connsiteX138" fmla="*/ 818305 w 5344102"/>
              <a:gd name="connsiteY138" fmla="*/ 2465451 h 3217319"/>
              <a:gd name="connsiteX139" fmla="*/ 782657 w 5344102"/>
              <a:gd name="connsiteY139" fmla="*/ 2436284 h 3217319"/>
              <a:gd name="connsiteX140" fmla="*/ 753491 w 5344102"/>
              <a:gd name="connsiteY140" fmla="*/ 2400637 h 3217319"/>
              <a:gd name="connsiteX141" fmla="*/ 729185 w 5344102"/>
              <a:gd name="connsiteY141" fmla="*/ 2361746 h 3217319"/>
              <a:gd name="connsiteX142" fmla="*/ 709739 w 5344102"/>
              <a:gd name="connsiteY142" fmla="*/ 2317994 h 3217319"/>
              <a:gd name="connsiteX143" fmla="*/ 693536 w 5344102"/>
              <a:gd name="connsiteY143" fmla="*/ 2271004 h 3217319"/>
              <a:gd name="connsiteX144" fmla="*/ 678952 w 5344102"/>
              <a:gd name="connsiteY144" fmla="*/ 2224012 h 3217319"/>
              <a:gd name="connsiteX145" fmla="*/ 665989 w 5344102"/>
              <a:gd name="connsiteY145" fmla="*/ 2173779 h 3217319"/>
              <a:gd name="connsiteX146" fmla="*/ 653024 w 5344102"/>
              <a:gd name="connsiteY146" fmla="*/ 2125168 h 3217319"/>
              <a:gd name="connsiteX147" fmla="*/ 638441 w 5344102"/>
              <a:gd name="connsiteY147" fmla="*/ 2076555 h 3217319"/>
              <a:gd name="connsiteX148" fmla="*/ 622237 w 5344102"/>
              <a:gd name="connsiteY148" fmla="*/ 2029562 h 3217319"/>
              <a:gd name="connsiteX149" fmla="*/ 602791 w 5344102"/>
              <a:gd name="connsiteY149" fmla="*/ 1985810 h 3217319"/>
              <a:gd name="connsiteX150" fmla="*/ 580106 w 5344102"/>
              <a:gd name="connsiteY150" fmla="*/ 1945301 h 3217319"/>
              <a:gd name="connsiteX151" fmla="*/ 550941 w 5344102"/>
              <a:gd name="connsiteY151" fmla="*/ 1909652 h 3217319"/>
              <a:gd name="connsiteX152" fmla="*/ 518531 w 5344102"/>
              <a:gd name="connsiteY152" fmla="*/ 1872383 h 3217319"/>
              <a:gd name="connsiteX153" fmla="*/ 481262 w 5344102"/>
              <a:gd name="connsiteY153" fmla="*/ 1839975 h 3217319"/>
              <a:gd name="connsiteX154" fmla="*/ 440750 w 5344102"/>
              <a:gd name="connsiteY154" fmla="*/ 1809188 h 3217319"/>
              <a:gd name="connsiteX155" fmla="*/ 400241 w 5344102"/>
              <a:gd name="connsiteY155" fmla="*/ 1778400 h 3217319"/>
              <a:gd name="connsiteX156" fmla="*/ 359731 w 5344102"/>
              <a:gd name="connsiteY156" fmla="*/ 1747613 h 3217319"/>
              <a:gd name="connsiteX157" fmla="*/ 320841 w 5344102"/>
              <a:gd name="connsiteY157" fmla="*/ 1716824 h 3217319"/>
              <a:gd name="connsiteX158" fmla="*/ 283572 w 5344102"/>
              <a:gd name="connsiteY158" fmla="*/ 1682797 h 3217319"/>
              <a:gd name="connsiteX159" fmla="*/ 251164 w 5344102"/>
              <a:gd name="connsiteY159" fmla="*/ 1648768 h 3217319"/>
              <a:gd name="connsiteX160" fmla="*/ 223618 w 5344102"/>
              <a:gd name="connsiteY160" fmla="*/ 1609878 h 3217319"/>
              <a:gd name="connsiteX161" fmla="*/ 202553 w 5344102"/>
              <a:gd name="connsiteY161" fmla="*/ 1569369 h 3217319"/>
              <a:gd name="connsiteX162" fmla="*/ 187969 w 5344102"/>
              <a:gd name="connsiteY162" fmla="*/ 1520757 h 3217319"/>
              <a:gd name="connsiteX163" fmla="*/ 181487 w 5344102"/>
              <a:gd name="connsiteY163" fmla="*/ 1470524 h 3217319"/>
              <a:gd name="connsiteX164" fmla="*/ 179866 w 5344102"/>
              <a:gd name="connsiteY164" fmla="*/ 1418669 h 3217319"/>
              <a:gd name="connsiteX165" fmla="*/ 184727 w 5344102"/>
              <a:gd name="connsiteY165" fmla="*/ 1363576 h 3217319"/>
              <a:gd name="connsiteX166" fmla="*/ 191209 w 5344102"/>
              <a:gd name="connsiteY166" fmla="*/ 1308483 h 3217319"/>
              <a:gd name="connsiteX167" fmla="*/ 199310 w 5344102"/>
              <a:gd name="connsiteY167" fmla="*/ 1253388 h 3217319"/>
              <a:gd name="connsiteX168" fmla="*/ 205793 w 5344102"/>
              <a:gd name="connsiteY168" fmla="*/ 1198295 h 3217319"/>
              <a:gd name="connsiteX169" fmla="*/ 209034 w 5344102"/>
              <a:gd name="connsiteY169" fmla="*/ 1143202 h 3217319"/>
              <a:gd name="connsiteX170" fmla="*/ 209034 w 5344102"/>
              <a:gd name="connsiteY170" fmla="*/ 1089727 h 3217319"/>
              <a:gd name="connsiteX171" fmla="*/ 202553 w 5344102"/>
              <a:gd name="connsiteY171" fmla="*/ 1039497 h 3217319"/>
              <a:gd name="connsiteX172" fmla="*/ 189589 w 5344102"/>
              <a:gd name="connsiteY172" fmla="*/ 989263 h 3217319"/>
              <a:gd name="connsiteX173" fmla="*/ 170144 w 5344102"/>
              <a:gd name="connsiteY173" fmla="*/ 942270 h 3217319"/>
              <a:gd name="connsiteX174" fmla="*/ 145838 w 5344102"/>
              <a:gd name="connsiteY174" fmla="*/ 893659 h 3217319"/>
              <a:gd name="connsiteX175" fmla="*/ 118290 w 5344102"/>
              <a:gd name="connsiteY175" fmla="*/ 845048 h 3217319"/>
              <a:gd name="connsiteX176" fmla="*/ 89124 w 5344102"/>
              <a:gd name="connsiteY176" fmla="*/ 796435 h 3217319"/>
              <a:gd name="connsiteX177" fmla="*/ 61577 w 5344102"/>
              <a:gd name="connsiteY177" fmla="*/ 749442 h 3217319"/>
              <a:gd name="connsiteX178" fmla="*/ 37269 w 5344102"/>
              <a:gd name="connsiteY178" fmla="*/ 699211 h 3217319"/>
              <a:gd name="connsiteX179" fmla="*/ 17826 w 5344102"/>
              <a:gd name="connsiteY179" fmla="*/ 650598 h 3217319"/>
              <a:gd name="connsiteX180" fmla="*/ 4863 w 5344102"/>
              <a:gd name="connsiteY180" fmla="*/ 600365 h 3217319"/>
              <a:gd name="connsiteX181" fmla="*/ 0 w 5344102"/>
              <a:gd name="connsiteY181" fmla="*/ 548512 h 3217319"/>
              <a:gd name="connsiteX182" fmla="*/ 4863 w 5344102"/>
              <a:gd name="connsiteY182" fmla="*/ 496660 h 3217319"/>
              <a:gd name="connsiteX183" fmla="*/ 17826 w 5344102"/>
              <a:gd name="connsiteY183" fmla="*/ 446428 h 3217319"/>
              <a:gd name="connsiteX184" fmla="*/ 37269 w 5344102"/>
              <a:gd name="connsiteY184" fmla="*/ 397815 h 3217319"/>
              <a:gd name="connsiteX185" fmla="*/ 61577 w 5344102"/>
              <a:gd name="connsiteY185" fmla="*/ 347583 h 3217319"/>
              <a:gd name="connsiteX186" fmla="*/ 89124 w 5344102"/>
              <a:gd name="connsiteY186" fmla="*/ 300590 h 3217319"/>
              <a:gd name="connsiteX187" fmla="*/ 118290 w 5344102"/>
              <a:gd name="connsiteY187" fmla="*/ 251980 h 3217319"/>
              <a:gd name="connsiteX188" fmla="*/ 145838 w 5344102"/>
              <a:gd name="connsiteY188" fmla="*/ 203366 h 3217319"/>
              <a:gd name="connsiteX189" fmla="*/ 170144 w 5344102"/>
              <a:gd name="connsiteY189" fmla="*/ 154755 h 3217319"/>
              <a:gd name="connsiteX190" fmla="*/ 189589 w 5344102"/>
              <a:gd name="connsiteY190" fmla="*/ 107762 h 3217319"/>
              <a:gd name="connsiteX191" fmla="*/ 202553 w 5344102"/>
              <a:gd name="connsiteY191" fmla="*/ 57529 h 3217319"/>
              <a:gd name="connsiteX192" fmla="*/ 209034 w 5344102"/>
              <a:gd name="connsiteY192" fmla="*/ 7298 h 3217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5344102" h="3217319">
                <a:moveTo>
                  <a:pt x="209034" y="0"/>
                </a:moveTo>
                <a:lnTo>
                  <a:pt x="5135071" y="0"/>
                </a:lnTo>
                <a:lnTo>
                  <a:pt x="5135071" y="7298"/>
                </a:lnTo>
                <a:lnTo>
                  <a:pt x="5141552" y="57529"/>
                </a:lnTo>
                <a:lnTo>
                  <a:pt x="5154514" y="107762"/>
                </a:lnTo>
                <a:lnTo>
                  <a:pt x="5173960" y="154755"/>
                </a:lnTo>
                <a:lnTo>
                  <a:pt x="5199887" y="203366"/>
                </a:lnTo>
                <a:lnTo>
                  <a:pt x="5225812" y="251980"/>
                </a:lnTo>
                <a:lnTo>
                  <a:pt x="5254980" y="300590"/>
                </a:lnTo>
                <a:lnTo>
                  <a:pt x="5282526" y="347583"/>
                </a:lnTo>
                <a:lnTo>
                  <a:pt x="5306833" y="397815"/>
                </a:lnTo>
                <a:lnTo>
                  <a:pt x="5326276" y="446428"/>
                </a:lnTo>
                <a:lnTo>
                  <a:pt x="5339241" y="496660"/>
                </a:lnTo>
                <a:lnTo>
                  <a:pt x="5344102" y="548512"/>
                </a:lnTo>
                <a:lnTo>
                  <a:pt x="5339241" y="600365"/>
                </a:lnTo>
                <a:lnTo>
                  <a:pt x="5326276" y="650598"/>
                </a:lnTo>
                <a:lnTo>
                  <a:pt x="5306833" y="699211"/>
                </a:lnTo>
                <a:lnTo>
                  <a:pt x="5282526" y="749442"/>
                </a:lnTo>
                <a:lnTo>
                  <a:pt x="5254980" y="796435"/>
                </a:lnTo>
                <a:lnTo>
                  <a:pt x="5225812" y="845048"/>
                </a:lnTo>
                <a:lnTo>
                  <a:pt x="5199887" y="893659"/>
                </a:lnTo>
                <a:lnTo>
                  <a:pt x="5173960" y="942270"/>
                </a:lnTo>
                <a:lnTo>
                  <a:pt x="5154514" y="989263"/>
                </a:lnTo>
                <a:lnTo>
                  <a:pt x="5141552" y="1039497"/>
                </a:lnTo>
                <a:lnTo>
                  <a:pt x="5135071" y="1089727"/>
                </a:lnTo>
                <a:lnTo>
                  <a:pt x="5135071" y="1143202"/>
                </a:lnTo>
                <a:lnTo>
                  <a:pt x="5138311" y="1198295"/>
                </a:lnTo>
                <a:lnTo>
                  <a:pt x="5144792" y="1253388"/>
                </a:lnTo>
                <a:lnTo>
                  <a:pt x="5152894" y="1308483"/>
                </a:lnTo>
                <a:lnTo>
                  <a:pt x="5159375" y="1363576"/>
                </a:lnTo>
                <a:lnTo>
                  <a:pt x="5164237" y="1418669"/>
                </a:lnTo>
                <a:lnTo>
                  <a:pt x="5162616" y="1470524"/>
                </a:lnTo>
                <a:lnTo>
                  <a:pt x="5156135" y="1520757"/>
                </a:lnTo>
                <a:lnTo>
                  <a:pt x="5141552" y="1569369"/>
                </a:lnTo>
                <a:lnTo>
                  <a:pt x="5120486" y="1609878"/>
                </a:lnTo>
                <a:lnTo>
                  <a:pt x="5092939" y="1648768"/>
                </a:lnTo>
                <a:lnTo>
                  <a:pt x="5060529" y="1682797"/>
                </a:lnTo>
                <a:lnTo>
                  <a:pt x="5023262" y="1716824"/>
                </a:lnTo>
                <a:lnTo>
                  <a:pt x="4984371" y="1747613"/>
                </a:lnTo>
                <a:lnTo>
                  <a:pt x="4943861" y="1778400"/>
                </a:lnTo>
                <a:lnTo>
                  <a:pt x="4901732" y="1809188"/>
                </a:lnTo>
                <a:lnTo>
                  <a:pt x="4862842" y="1839975"/>
                </a:lnTo>
                <a:lnTo>
                  <a:pt x="4825572" y="1872383"/>
                </a:lnTo>
                <a:lnTo>
                  <a:pt x="4793164" y="1909652"/>
                </a:lnTo>
                <a:lnTo>
                  <a:pt x="4763996" y="1945301"/>
                </a:lnTo>
                <a:lnTo>
                  <a:pt x="4741309" y="1985810"/>
                </a:lnTo>
                <a:lnTo>
                  <a:pt x="4721865" y="2029562"/>
                </a:lnTo>
                <a:lnTo>
                  <a:pt x="4705661" y="2076555"/>
                </a:lnTo>
                <a:lnTo>
                  <a:pt x="4691078" y="2125168"/>
                </a:lnTo>
                <a:lnTo>
                  <a:pt x="4678114" y="2173779"/>
                </a:lnTo>
                <a:lnTo>
                  <a:pt x="4665151" y="2224012"/>
                </a:lnTo>
                <a:lnTo>
                  <a:pt x="4650566" y="2271004"/>
                </a:lnTo>
                <a:lnTo>
                  <a:pt x="4634363" y="2317994"/>
                </a:lnTo>
                <a:lnTo>
                  <a:pt x="4614920" y="2361746"/>
                </a:lnTo>
                <a:lnTo>
                  <a:pt x="4590613" y="2400637"/>
                </a:lnTo>
                <a:lnTo>
                  <a:pt x="4561447" y="2436284"/>
                </a:lnTo>
                <a:lnTo>
                  <a:pt x="4525797" y="2465451"/>
                </a:lnTo>
                <a:lnTo>
                  <a:pt x="4486906" y="2489757"/>
                </a:lnTo>
                <a:lnTo>
                  <a:pt x="4443155" y="2509203"/>
                </a:lnTo>
                <a:lnTo>
                  <a:pt x="4396163" y="2525407"/>
                </a:lnTo>
                <a:lnTo>
                  <a:pt x="4349173" y="2539990"/>
                </a:lnTo>
                <a:lnTo>
                  <a:pt x="4298939" y="2552954"/>
                </a:lnTo>
                <a:lnTo>
                  <a:pt x="4250326" y="2565918"/>
                </a:lnTo>
                <a:lnTo>
                  <a:pt x="4201715" y="2580502"/>
                </a:lnTo>
                <a:lnTo>
                  <a:pt x="4154724" y="2596705"/>
                </a:lnTo>
                <a:lnTo>
                  <a:pt x="4110972" y="2616151"/>
                </a:lnTo>
                <a:lnTo>
                  <a:pt x="4070464" y="2638835"/>
                </a:lnTo>
                <a:lnTo>
                  <a:pt x="4034814" y="2668002"/>
                </a:lnTo>
                <a:lnTo>
                  <a:pt x="3997545" y="2700411"/>
                </a:lnTo>
                <a:lnTo>
                  <a:pt x="3965136" y="2737680"/>
                </a:lnTo>
                <a:lnTo>
                  <a:pt x="3934348" y="2776570"/>
                </a:lnTo>
                <a:lnTo>
                  <a:pt x="3903560" y="2817079"/>
                </a:lnTo>
                <a:lnTo>
                  <a:pt x="3872773" y="2857590"/>
                </a:lnTo>
                <a:lnTo>
                  <a:pt x="3841985" y="2896480"/>
                </a:lnTo>
                <a:lnTo>
                  <a:pt x="3807956" y="2933749"/>
                </a:lnTo>
                <a:lnTo>
                  <a:pt x="3773927" y="2966156"/>
                </a:lnTo>
                <a:lnTo>
                  <a:pt x="3735039" y="2993703"/>
                </a:lnTo>
                <a:lnTo>
                  <a:pt x="3694528" y="3014769"/>
                </a:lnTo>
                <a:lnTo>
                  <a:pt x="3645915" y="3029353"/>
                </a:lnTo>
                <a:lnTo>
                  <a:pt x="3595682" y="3035835"/>
                </a:lnTo>
                <a:lnTo>
                  <a:pt x="3543830" y="3037455"/>
                </a:lnTo>
                <a:lnTo>
                  <a:pt x="3488736" y="3032593"/>
                </a:lnTo>
                <a:lnTo>
                  <a:pt x="3433642" y="3026113"/>
                </a:lnTo>
                <a:lnTo>
                  <a:pt x="3378548" y="3018009"/>
                </a:lnTo>
                <a:lnTo>
                  <a:pt x="3323455" y="3011529"/>
                </a:lnTo>
                <a:lnTo>
                  <a:pt x="3268360" y="3008288"/>
                </a:lnTo>
                <a:lnTo>
                  <a:pt x="3214887" y="3008288"/>
                </a:lnTo>
                <a:lnTo>
                  <a:pt x="3164655" y="3014769"/>
                </a:lnTo>
                <a:lnTo>
                  <a:pt x="3112802" y="3027733"/>
                </a:lnTo>
                <a:lnTo>
                  <a:pt x="3065810" y="3047177"/>
                </a:lnTo>
                <a:lnTo>
                  <a:pt x="3017198" y="3073104"/>
                </a:lnTo>
                <a:lnTo>
                  <a:pt x="2968587" y="3099031"/>
                </a:lnTo>
                <a:lnTo>
                  <a:pt x="2919974" y="3128197"/>
                </a:lnTo>
                <a:lnTo>
                  <a:pt x="2872980" y="3155745"/>
                </a:lnTo>
                <a:lnTo>
                  <a:pt x="2822750" y="3180050"/>
                </a:lnTo>
                <a:lnTo>
                  <a:pt x="2774137" y="3199496"/>
                </a:lnTo>
                <a:lnTo>
                  <a:pt x="2723903" y="3212459"/>
                </a:lnTo>
                <a:lnTo>
                  <a:pt x="2672052" y="3217319"/>
                </a:lnTo>
                <a:lnTo>
                  <a:pt x="2620199" y="3212459"/>
                </a:lnTo>
                <a:lnTo>
                  <a:pt x="2569966" y="3199496"/>
                </a:lnTo>
                <a:lnTo>
                  <a:pt x="2521355" y="3180050"/>
                </a:lnTo>
                <a:lnTo>
                  <a:pt x="2471122" y="3155745"/>
                </a:lnTo>
                <a:lnTo>
                  <a:pt x="2424129" y="3128197"/>
                </a:lnTo>
                <a:lnTo>
                  <a:pt x="2375517" y="3099031"/>
                </a:lnTo>
                <a:lnTo>
                  <a:pt x="2326904" y="3073104"/>
                </a:lnTo>
                <a:lnTo>
                  <a:pt x="2278293" y="3047177"/>
                </a:lnTo>
                <a:lnTo>
                  <a:pt x="2229682" y="3027733"/>
                </a:lnTo>
                <a:lnTo>
                  <a:pt x="2179449" y="3014769"/>
                </a:lnTo>
                <a:lnTo>
                  <a:pt x="2129216" y="3008288"/>
                </a:lnTo>
                <a:lnTo>
                  <a:pt x="2075741" y="3008288"/>
                </a:lnTo>
                <a:lnTo>
                  <a:pt x="2020648" y="3011529"/>
                </a:lnTo>
                <a:lnTo>
                  <a:pt x="1965555" y="3018009"/>
                </a:lnTo>
                <a:lnTo>
                  <a:pt x="1910460" y="3026113"/>
                </a:lnTo>
                <a:lnTo>
                  <a:pt x="1855365" y="3032593"/>
                </a:lnTo>
                <a:lnTo>
                  <a:pt x="1800272" y="3037455"/>
                </a:lnTo>
                <a:lnTo>
                  <a:pt x="1748420" y="3035835"/>
                </a:lnTo>
                <a:lnTo>
                  <a:pt x="1698188" y="3029353"/>
                </a:lnTo>
                <a:lnTo>
                  <a:pt x="1649575" y="3014769"/>
                </a:lnTo>
                <a:lnTo>
                  <a:pt x="1609065" y="2993703"/>
                </a:lnTo>
                <a:lnTo>
                  <a:pt x="1570174" y="2966156"/>
                </a:lnTo>
                <a:lnTo>
                  <a:pt x="1536147" y="2933749"/>
                </a:lnTo>
                <a:lnTo>
                  <a:pt x="1502117" y="2896480"/>
                </a:lnTo>
                <a:lnTo>
                  <a:pt x="1471330" y="2857590"/>
                </a:lnTo>
                <a:lnTo>
                  <a:pt x="1440542" y="2817079"/>
                </a:lnTo>
                <a:lnTo>
                  <a:pt x="1409755" y="2776570"/>
                </a:lnTo>
                <a:lnTo>
                  <a:pt x="1378968" y="2737680"/>
                </a:lnTo>
                <a:lnTo>
                  <a:pt x="1346559" y="2700411"/>
                </a:lnTo>
                <a:lnTo>
                  <a:pt x="1309289" y="2668002"/>
                </a:lnTo>
                <a:lnTo>
                  <a:pt x="1273640" y="2638835"/>
                </a:lnTo>
                <a:lnTo>
                  <a:pt x="1233130" y="2616151"/>
                </a:lnTo>
                <a:lnTo>
                  <a:pt x="1189379" y="2596705"/>
                </a:lnTo>
                <a:lnTo>
                  <a:pt x="1142388" y="2580502"/>
                </a:lnTo>
                <a:lnTo>
                  <a:pt x="1093775" y="2565918"/>
                </a:lnTo>
                <a:lnTo>
                  <a:pt x="1045164" y="2552954"/>
                </a:lnTo>
                <a:lnTo>
                  <a:pt x="994931" y="2539990"/>
                </a:lnTo>
                <a:lnTo>
                  <a:pt x="947939" y="2525407"/>
                </a:lnTo>
                <a:lnTo>
                  <a:pt x="900946" y="2509203"/>
                </a:lnTo>
                <a:lnTo>
                  <a:pt x="857197" y="2489757"/>
                </a:lnTo>
                <a:lnTo>
                  <a:pt x="818305" y="2465451"/>
                </a:lnTo>
                <a:lnTo>
                  <a:pt x="782657" y="2436284"/>
                </a:lnTo>
                <a:lnTo>
                  <a:pt x="753491" y="2400637"/>
                </a:lnTo>
                <a:lnTo>
                  <a:pt x="729185" y="2361746"/>
                </a:lnTo>
                <a:lnTo>
                  <a:pt x="709739" y="2317994"/>
                </a:lnTo>
                <a:lnTo>
                  <a:pt x="693536" y="2271004"/>
                </a:lnTo>
                <a:lnTo>
                  <a:pt x="678952" y="2224012"/>
                </a:lnTo>
                <a:lnTo>
                  <a:pt x="665989" y="2173779"/>
                </a:lnTo>
                <a:lnTo>
                  <a:pt x="653024" y="2125168"/>
                </a:lnTo>
                <a:lnTo>
                  <a:pt x="638441" y="2076555"/>
                </a:lnTo>
                <a:lnTo>
                  <a:pt x="622237" y="2029562"/>
                </a:lnTo>
                <a:lnTo>
                  <a:pt x="602791" y="1985810"/>
                </a:lnTo>
                <a:lnTo>
                  <a:pt x="580106" y="1945301"/>
                </a:lnTo>
                <a:lnTo>
                  <a:pt x="550941" y="1909652"/>
                </a:lnTo>
                <a:lnTo>
                  <a:pt x="518531" y="1872383"/>
                </a:lnTo>
                <a:lnTo>
                  <a:pt x="481262" y="1839975"/>
                </a:lnTo>
                <a:lnTo>
                  <a:pt x="440750" y="1809188"/>
                </a:lnTo>
                <a:lnTo>
                  <a:pt x="400241" y="1778400"/>
                </a:lnTo>
                <a:lnTo>
                  <a:pt x="359731" y="1747613"/>
                </a:lnTo>
                <a:lnTo>
                  <a:pt x="320841" y="1716824"/>
                </a:lnTo>
                <a:lnTo>
                  <a:pt x="283572" y="1682797"/>
                </a:lnTo>
                <a:lnTo>
                  <a:pt x="251164" y="1648768"/>
                </a:lnTo>
                <a:lnTo>
                  <a:pt x="223618" y="1609878"/>
                </a:lnTo>
                <a:lnTo>
                  <a:pt x="202553" y="1569369"/>
                </a:lnTo>
                <a:lnTo>
                  <a:pt x="187969" y="1520757"/>
                </a:lnTo>
                <a:lnTo>
                  <a:pt x="181487" y="1470524"/>
                </a:lnTo>
                <a:lnTo>
                  <a:pt x="179866" y="1418669"/>
                </a:lnTo>
                <a:lnTo>
                  <a:pt x="184727" y="1363576"/>
                </a:lnTo>
                <a:lnTo>
                  <a:pt x="191209" y="1308483"/>
                </a:lnTo>
                <a:lnTo>
                  <a:pt x="199310" y="1253388"/>
                </a:lnTo>
                <a:lnTo>
                  <a:pt x="205793" y="1198295"/>
                </a:lnTo>
                <a:lnTo>
                  <a:pt x="209034" y="1143202"/>
                </a:lnTo>
                <a:lnTo>
                  <a:pt x="209034" y="1089727"/>
                </a:lnTo>
                <a:lnTo>
                  <a:pt x="202553" y="1039497"/>
                </a:lnTo>
                <a:lnTo>
                  <a:pt x="189589" y="989263"/>
                </a:lnTo>
                <a:lnTo>
                  <a:pt x="170144" y="942270"/>
                </a:lnTo>
                <a:lnTo>
                  <a:pt x="145838" y="893659"/>
                </a:lnTo>
                <a:lnTo>
                  <a:pt x="118290" y="845048"/>
                </a:lnTo>
                <a:lnTo>
                  <a:pt x="89124" y="796435"/>
                </a:lnTo>
                <a:lnTo>
                  <a:pt x="61577" y="749442"/>
                </a:lnTo>
                <a:lnTo>
                  <a:pt x="37269" y="699211"/>
                </a:lnTo>
                <a:lnTo>
                  <a:pt x="17826" y="650598"/>
                </a:lnTo>
                <a:lnTo>
                  <a:pt x="4863" y="600365"/>
                </a:lnTo>
                <a:lnTo>
                  <a:pt x="0" y="548512"/>
                </a:lnTo>
                <a:lnTo>
                  <a:pt x="4863" y="496660"/>
                </a:lnTo>
                <a:lnTo>
                  <a:pt x="17826" y="446428"/>
                </a:lnTo>
                <a:lnTo>
                  <a:pt x="37269" y="397815"/>
                </a:lnTo>
                <a:lnTo>
                  <a:pt x="61577" y="347583"/>
                </a:lnTo>
                <a:lnTo>
                  <a:pt x="89124" y="300590"/>
                </a:lnTo>
                <a:lnTo>
                  <a:pt x="118290" y="251980"/>
                </a:lnTo>
                <a:lnTo>
                  <a:pt x="145838" y="203366"/>
                </a:lnTo>
                <a:lnTo>
                  <a:pt x="170144" y="154755"/>
                </a:lnTo>
                <a:lnTo>
                  <a:pt x="189589" y="107762"/>
                </a:lnTo>
                <a:lnTo>
                  <a:pt x="202553" y="57529"/>
                </a:lnTo>
                <a:lnTo>
                  <a:pt x="209034" y="7298"/>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id="{1CEB36C0-7B18-374E-A6EA-C07D4BC0F651}"/>
              </a:ext>
            </a:extLst>
          </p:cNvPr>
          <p:cNvSpPr>
            <a:spLocks noGrp="1"/>
          </p:cNvSpPr>
          <p:nvPr>
            <p:ph type="subTitle" idx="1"/>
          </p:nvPr>
        </p:nvSpPr>
        <p:spPr>
          <a:xfrm>
            <a:off x="0" y="5009461"/>
            <a:ext cx="6455833" cy="1994508"/>
          </a:xfrm>
        </p:spPr>
        <p:txBody>
          <a:bodyPr anchor="b">
            <a:normAutofit/>
          </a:bodyPr>
          <a:lstStyle/>
          <a:p>
            <a:pPr algn="l"/>
            <a:r>
              <a:rPr lang="x-none" dirty="0">
                <a:solidFill>
                  <a:schemeClr val="tx1">
                    <a:alpha val="60000"/>
                  </a:schemeClr>
                </a:solidFill>
              </a:rPr>
              <a:t>[887689] Brahmashwini Regonda</a:t>
            </a:r>
            <a:endParaRPr lang="en-US" dirty="0">
              <a:solidFill>
                <a:schemeClr val="tx1">
                  <a:alpha val="60000"/>
                </a:schemeClr>
              </a:solidFill>
            </a:endParaRPr>
          </a:p>
          <a:p>
            <a:pPr algn="l"/>
            <a:r>
              <a:rPr lang="x-none" dirty="0">
                <a:solidFill>
                  <a:schemeClr val="tx1">
                    <a:alpha val="60000"/>
                  </a:schemeClr>
                </a:solidFill>
              </a:rPr>
              <a:t>[887820] Zhibek Turikpenova</a:t>
            </a:r>
          </a:p>
          <a:p>
            <a:pPr algn="l"/>
            <a:r>
              <a:rPr lang="x-none" dirty="0">
                <a:solidFill>
                  <a:schemeClr val="tx1">
                    <a:alpha val="60000"/>
                  </a:schemeClr>
                </a:solidFill>
              </a:rPr>
              <a:t>[888394] Muhammad Tajwar</a:t>
            </a:r>
          </a:p>
          <a:p>
            <a:pPr algn="l"/>
            <a:r>
              <a:rPr lang="x-none" dirty="0">
                <a:solidFill>
                  <a:schemeClr val="tx1">
                    <a:alpha val="60000"/>
                  </a:schemeClr>
                </a:solidFill>
              </a:rPr>
              <a:t>May 25th,2021</a:t>
            </a:r>
          </a:p>
          <a:p>
            <a:pPr algn="l"/>
            <a:endParaRPr lang="x-none" sz="500" dirty="0">
              <a:solidFill>
                <a:schemeClr val="tx1">
                  <a:alpha val="60000"/>
                </a:schemeClr>
              </a:solidFill>
            </a:endParaRPr>
          </a:p>
        </p:txBody>
      </p:sp>
      <p:sp>
        <p:nvSpPr>
          <p:cNvPr id="145" name="Freeform: Shape 144">
            <a:extLst>
              <a:ext uri="{FF2B5EF4-FFF2-40B4-BE49-F238E27FC236}">
                <a16:creationId xmlns:a16="http://schemas.microsoft.com/office/drawing/2014/main" id="{83F81929-E8DA-4450-9CAE-78112B6E48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4670" y="0"/>
            <a:ext cx="5019316" cy="3055154"/>
          </a:xfrm>
          <a:custGeom>
            <a:avLst/>
            <a:gdLst>
              <a:gd name="connsiteX0" fmla="*/ 196330 w 5019316"/>
              <a:gd name="connsiteY0" fmla="*/ 0 h 3055154"/>
              <a:gd name="connsiteX1" fmla="*/ 4822988 w 5019316"/>
              <a:gd name="connsiteY1" fmla="*/ 0 h 3055154"/>
              <a:gd name="connsiteX2" fmla="*/ 4822988 w 5019316"/>
              <a:gd name="connsiteY2" fmla="*/ 40184 h 3055154"/>
              <a:gd name="connsiteX3" fmla="*/ 4829076 w 5019316"/>
              <a:gd name="connsiteY3" fmla="*/ 87363 h 3055154"/>
              <a:gd name="connsiteX4" fmla="*/ 4841250 w 5019316"/>
              <a:gd name="connsiteY4" fmla="*/ 134544 h 3055154"/>
              <a:gd name="connsiteX5" fmla="*/ 4859514 w 5019316"/>
              <a:gd name="connsiteY5" fmla="*/ 178682 h 3055154"/>
              <a:gd name="connsiteX6" fmla="*/ 4883865 w 5019316"/>
              <a:gd name="connsiteY6" fmla="*/ 224339 h 3055154"/>
              <a:gd name="connsiteX7" fmla="*/ 4908215 w 5019316"/>
              <a:gd name="connsiteY7" fmla="*/ 269998 h 3055154"/>
              <a:gd name="connsiteX8" fmla="*/ 4935610 w 5019316"/>
              <a:gd name="connsiteY8" fmla="*/ 315655 h 3055154"/>
              <a:gd name="connsiteX9" fmla="*/ 4961482 w 5019316"/>
              <a:gd name="connsiteY9" fmla="*/ 359793 h 3055154"/>
              <a:gd name="connsiteX10" fmla="*/ 4984312 w 5019316"/>
              <a:gd name="connsiteY10" fmla="*/ 406972 h 3055154"/>
              <a:gd name="connsiteX11" fmla="*/ 5002574 w 5019316"/>
              <a:gd name="connsiteY11" fmla="*/ 452631 h 3055154"/>
              <a:gd name="connsiteX12" fmla="*/ 5014750 w 5019316"/>
              <a:gd name="connsiteY12" fmla="*/ 499811 h 3055154"/>
              <a:gd name="connsiteX13" fmla="*/ 5019316 w 5019316"/>
              <a:gd name="connsiteY13" fmla="*/ 548512 h 3055154"/>
              <a:gd name="connsiteX14" fmla="*/ 5014750 w 5019316"/>
              <a:gd name="connsiteY14" fmla="*/ 597215 h 3055154"/>
              <a:gd name="connsiteX15" fmla="*/ 5002574 w 5019316"/>
              <a:gd name="connsiteY15" fmla="*/ 644395 h 3055154"/>
              <a:gd name="connsiteX16" fmla="*/ 4984312 w 5019316"/>
              <a:gd name="connsiteY16" fmla="*/ 690054 h 3055154"/>
              <a:gd name="connsiteX17" fmla="*/ 4961482 w 5019316"/>
              <a:gd name="connsiteY17" fmla="*/ 737233 h 3055154"/>
              <a:gd name="connsiteX18" fmla="*/ 4935610 w 5019316"/>
              <a:gd name="connsiteY18" fmla="*/ 781371 h 3055154"/>
              <a:gd name="connsiteX19" fmla="*/ 4908215 w 5019316"/>
              <a:gd name="connsiteY19" fmla="*/ 827030 h 3055154"/>
              <a:gd name="connsiteX20" fmla="*/ 4883865 w 5019316"/>
              <a:gd name="connsiteY20" fmla="*/ 872687 h 3055154"/>
              <a:gd name="connsiteX21" fmla="*/ 4859514 w 5019316"/>
              <a:gd name="connsiteY21" fmla="*/ 918345 h 3055154"/>
              <a:gd name="connsiteX22" fmla="*/ 4841250 w 5019316"/>
              <a:gd name="connsiteY22" fmla="*/ 962482 h 3055154"/>
              <a:gd name="connsiteX23" fmla="*/ 4829076 w 5019316"/>
              <a:gd name="connsiteY23" fmla="*/ 1009663 h 3055154"/>
              <a:gd name="connsiteX24" fmla="*/ 4822988 w 5019316"/>
              <a:gd name="connsiteY24" fmla="*/ 1056842 h 3055154"/>
              <a:gd name="connsiteX25" fmla="*/ 4822988 w 5019316"/>
              <a:gd name="connsiteY25" fmla="*/ 1107067 h 3055154"/>
              <a:gd name="connsiteX26" fmla="*/ 4826031 w 5019316"/>
              <a:gd name="connsiteY26" fmla="*/ 1158813 h 3055154"/>
              <a:gd name="connsiteX27" fmla="*/ 4832119 w 5019316"/>
              <a:gd name="connsiteY27" fmla="*/ 1210558 h 3055154"/>
              <a:gd name="connsiteX28" fmla="*/ 4839728 w 5019316"/>
              <a:gd name="connsiteY28" fmla="*/ 1262305 h 3055154"/>
              <a:gd name="connsiteX29" fmla="*/ 4845816 w 5019316"/>
              <a:gd name="connsiteY29" fmla="*/ 1314051 h 3055154"/>
              <a:gd name="connsiteX30" fmla="*/ 4850383 w 5019316"/>
              <a:gd name="connsiteY30" fmla="*/ 1365796 h 3055154"/>
              <a:gd name="connsiteX31" fmla="*/ 4848859 w 5019316"/>
              <a:gd name="connsiteY31" fmla="*/ 1414500 h 3055154"/>
              <a:gd name="connsiteX32" fmla="*/ 4842773 w 5019316"/>
              <a:gd name="connsiteY32" fmla="*/ 1461681 h 3055154"/>
              <a:gd name="connsiteX33" fmla="*/ 4829076 w 5019316"/>
              <a:gd name="connsiteY33" fmla="*/ 1507338 h 3055154"/>
              <a:gd name="connsiteX34" fmla="*/ 4809290 w 5019316"/>
              <a:gd name="connsiteY34" fmla="*/ 1545386 h 3055154"/>
              <a:gd name="connsiteX35" fmla="*/ 4783417 w 5019316"/>
              <a:gd name="connsiteY35" fmla="*/ 1581914 h 3055154"/>
              <a:gd name="connsiteX36" fmla="*/ 4752978 w 5019316"/>
              <a:gd name="connsiteY36" fmla="*/ 1613874 h 3055154"/>
              <a:gd name="connsiteX37" fmla="*/ 4717975 w 5019316"/>
              <a:gd name="connsiteY37" fmla="*/ 1645834 h 3055154"/>
              <a:gd name="connsiteX38" fmla="*/ 4681447 w 5019316"/>
              <a:gd name="connsiteY38" fmla="*/ 1674752 h 3055154"/>
              <a:gd name="connsiteX39" fmla="*/ 4643400 w 5019316"/>
              <a:gd name="connsiteY39" fmla="*/ 1703669 h 3055154"/>
              <a:gd name="connsiteX40" fmla="*/ 4603831 w 5019316"/>
              <a:gd name="connsiteY40" fmla="*/ 1732585 h 3055154"/>
              <a:gd name="connsiteX41" fmla="*/ 4567303 w 5019316"/>
              <a:gd name="connsiteY41" fmla="*/ 1761502 h 3055154"/>
              <a:gd name="connsiteX42" fmla="*/ 4532299 w 5019316"/>
              <a:gd name="connsiteY42" fmla="*/ 1791940 h 3055154"/>
              <a:gd name="connsiteX43" fmla="*/ 4501861 w 5019316"/>
              <a:gd name="connsiteY43" fmla="*/ 1826945 h 3055154"/>
              <a:gd name="connsiteX44" fmla="*/ 4474466 w 5019316"/>
              <a:gd name="connsiteY44" fmla="*/ 1860428 h 3055154"/>
              <a:gd name="connsiteX45" fmla="*/ 4453158 w 5019316"/>
              <a:gd name="connsiteY45" fmla="*/ 1898476 h 3055154"/>
              <a:gd name="connsiteX46" fmla="*/ 4434896 w 5019316"/>
              <a:gd name="connsiteY46" fmla="*/ 1939569 h 3055154"/>
              <a:gd name="connsiteX47" fmla="*/ 4419677 w 5019316"/>
              <a:gd name="connsiteY47" fmla="*/ 1983706 h 3055154"/>
              <a:gd name="connsiteX48" fmla="*/ 4405979 w 5019316"/>
              <a:gd name="connsiteY48" fmla="*/ 2029365 h 3055154"/>
              <a:gd name="connsiteX49" fmla="*/ 4393803 w 5019316"/>
              <a:gd name="connsiteY49" fmla="*/ 2075023 h 3055154"/>
              <a:gd name="connsiteX50" fmla="*/ 4381628 w 5019316"/>
              <a:gd name="connsiteY50" fmla="*/ 2122203 h 3055154"/>
              <a:gd name="connsiteX51" fmla="*/ 4367930 w 5019316"/>
              <a:gd name="connsiteY51" fmla="*/ 2166339 h 3055154"/>
              <a:gd name="connsiteX52" fmla="*/ 4352711 w 5019316"/>
              <a:gd name="connsiteY52" fmla="*/ 2210475 h 3055154"/>
              <a:gd name="connsiteX53" fmla="*/ 4334449 w 5019316"/>
              <a:gd name="connsiteY53" fmla="*/ 2251568 h 3055154"/>
              <a:gd name="connsiteX54" fmla="*/ 4311619 w 5019316"/>
              <a:gd name="connsiteY54" fmla="*/ 2288096 h 3055154"/>
              <a:gd name="connsiteX55" fmla="*/ 4284226 w 5019316"/>
              <a:gd name="connsiteY55" fmla="*/ 2321577 h 3055154"/>
              <a:gd name="connsiteX56" fmla="*/ 4250743 w 5019316"/>
              <a:gd name="connsiteY56" fmla="*/ 2348972 h 3055154"/>
              <a:gd name="connsiteX57" fmla="*/ 4214216 w 5019316"/>
              <a:gd name="connsiteY57" fmla="*/ 2371801 h 3055154"/>
              <a:gd name="connsiteX58" fmla="*/ 4173123 w 5019316"/>
              <a:gd name="connsiteY58" fmla="*/ 2390065 h 3055154"/>
              <a:gd name="connsiteX59" fmla="*/ 4128988 w 5019316"/>
              <a:gd name="connsiteY59" fmla="*/ 2405284 h 3055154"/>
              <a:gd name="connsiteX60" fmla="*/ 4084853 w 5019316"/>
              <a:gd name="connsiteY60" fmla="*/ 2418982 h 3055154"/>
              <a:gd name="connsiteX61" fmla="*/ 4037672 w 5019316"/>
              <a:gd name="connsiteY61" fmla="*/ 2431158 h 3055154"/>
              <a:gd name="connsiteX62" fmla="*/ 3992014 w 5019316"/>
              <a:gd name="connsiteY62" fmla="*/ 2443334 h 3055154"/>
              <a:gd name="connsiteX63" fmla="*/ 3946357 w 5019316"/>
              <a:gd name="connsiteY63" fmla="*/ 2457031 h 3055154"/>
              <a:gd name="connsiteX64" fmla="*/ 3902222 w 5019316"/>
              <a:gd name="connsiteY64" fmla="*/ 2472250 h 3055154"/>
              <a:gd name="connsiteX65" fmla="*/ 3861129 w 5019316"/>
              <a:gd name="connsiteY65" fmla="*/ 2490514 h 3055154"/>
              <a:gd name="connsiteX66" fmla="*/ 3823082 w 5019316"/>
              <a:gd name="connsiteY66" fmla="*/ 2511820 h 3055154"/>
              <a:gd name="connsiteX67" fmla="*/ 3789599 w 5019316"/>
              <a:gd name="connsiteY67" fmla="*/ 2539215 h 3055154"/>
              <a:gd name="connsiteX68" fmla="*/ 3754595 w 5019316"/>
              <a:gd name="connsiteY68" fmla="*/ 2569655 h 3055154"/>
              <a:gd name="connsiteX69" fmla="*/ 3724155 w 5019316"/>
              <a:gd name="connsiteY69" fmla="*/ 2604660 h 3055154"/>
              <a:gd name="connsiteX70" fmla="*/ 3695239 w 5019316"/>
              <a:gd name="connsiteY70" fmla="*/ 2641186 h 3055154"/>
              <a:gd name="connsiteX71" fmla="*/ 3666323 w 5019316"/>
              <a:gd name="connsiteY71" fmla="*/ 2679234 h 3055154"/>
              <a:gd name="connsiteX72" fmla="*/ 3637406 w 5019316"/>
              <a:gd name="connsiteY72" fmla="*/ 2717283 h 3055154"/>
              <a:gd name="connsiteX73" fmla="*/ 3608490 w 5019316"/>
              <a:gd name="connsiteY73" fmla="*/ 2753810 h 3055154"/>
              <a:gd name="connsiteX74" fmla="*/ 3576529 w 5019316"/>
              <a:gd name="connsiteY74" fmla="*/ 2788814 h 3055154"/>
              <a:gd name="connsiteX75" fmla="*/ 3544567 w 5019316"/>
              <a:gd name="connsiteY75" fmla="*/ 2819253 h 3055154"/>
              <a:gd name="connsiteX76" fmla="*/ 3508043 w 5019316"/>
              <a:gd name="connsiteY76" fmla="*/ 2845126 h 3055154"/>
              <a:gd name="connsiteX77" fmla="*/ 3469994 w 5019316"/>
              <a:gd name="connsiteY77" fmla="*/ 2864912 h 3055154"/>
              <a:gd name="connsiteX78" fmla="*/ 3424336 w 5019316"/>
              <a:gd name="connsiteY78" fmla="*/ 2878609 h 3055154"/>
              <a:gd name="connsiteX79" fmla="*/ 3377155 w 5019316"/>
              <a:gd name="connsiteY79" fmla="*/ 2884697 h 3055154"/>
              <a:gd name="connsiteX80" fmla="*/ 3328455 w 5019316"/>
              <a:gd name="connsiteY80" fmla="*/ 2886219 h 3055154"/>
              <a:gd name="connsiteX81" fmla="*/ 3276709 w 5019316"/>
              <a:gd name="connsiteY81" fmla="*/ 2881652 h 3055154"/>
              <a:gd name="connsiteX82" fmla="*/ 3224964 w 5019316"/>
              <a:gd name="connsiteY82" fmla="*/ 2875566 h 3055154"/>
              <a:gd name="connsiteX83" fmla="*/ 3173217 w 5019316"/>
              <a:gd name="connsiteY83" fmla="*/ 2867955 h 3055154"/>
              <a:gd name="connsiteX84" fmla="*/ 3121473 w 5019316"/>
              <a:gd name="connsiteY84" fmla="*/ 2861868 h 3055154"/>
              <a:gd name="connsiteX85" fmla="*/ 3069726 w 5019316"/>
              <a:gd name="connsiteY85" fmla="*/ 2858824 h 3055154"/>
              <a:gd name="connsiteX86" fmla="*/ 3019503 w 5019316"/>
              <a:gd name="connsiteY86" fmla="*/ 2858824 h 3055154"/>
              <a:gd name="connsiteX87" fmla="*/ 2972324 w 5019316"/>
              <a:gd name="connsiteY87" fmla="*/ 2864912 h 3055154"/>
              <a:gd name="connsiteX88" fmla="*/ 2923623 w 5019316"/>
              <a:gd name="connsiteY88" fmla="*/ 2877088 h 3055154"/>
              <a:gd name="connsiteX89" fmla="*/ 2879486 w 5019316"/>
              <a:gd name="connsiteY89" fmla="*/ 2895350 h 3055154"/>
              <a:gd name="connsiteX90" fmla="*/ 2833829 w 5019316"/>
              <a:gd name="connsiteY90" fmla="*/ 2919702 h 3055154"/>
              <a:gd name="connsiteX91" fmla="*/ 2788172 w 5019316"/>
              <a:gd name="connsiteY91" fmla="*/ 2944054 h 3055154"/>
              <a:gd name="connsiteX92" fmla="*/ 2742513 w 5019316"/>
              <a:gd name="connsiteY92" fmla="*/ 2971447 h 3055154"/>
              <a:gd name="connsiteX93" fmla="*/ 2698376 w 5019316"/>
              <a:gd name="connsiteY93" fmla="*/ 2997321 h 3055154"/>
              <a:gd name="connsiteX94" fmla="*/ 2651198 w 5019316"/>
              <a:gd name="connsiteY94" fmla="*/ 3020150 h 3055154"/>
              <a:gd name="connsiteX95" fmla="*/ 2605539 w 5019316"/>
              <a:gd name="connsiteY95" fmla="*/ 3038414 h 3055154"/>
              <a:gd name="connsiteX96" fmla="*/ 2558359 w 5019316"/>
              <a:gd name="connsiteY96" fmla="*/ 3050590 h 3055154"/>
              <a:gd name="connsiteX97" fmla="*/ 2509659 w 5019316"/>
              <a:gd name="connsiteY97" fmla="*/ 3055154 h 3055154"/>
              <a:gd name="connsiteX98" fmla="*/ 2460957 w 5019316"/>
              <a:gd name="connsiteY98" fmla="*/ 3050590 h 3055154"/>
              <a:gd name="connsiteX99" fmla="*/ 2413777 w 5019316"/>
              <a:gd name="connsiteY99" fmla="*/ 3038414 h 3055154"/>
              <a:gd name="connsiteX100" fmla="*/ 2368120 w 5019316"/>
              <a:gd name="connsiteY100" fmla="*/ 3020150 h 3055154"/>
              <a:gd name="connsiteX101" fmla="*/ 2320940 w 5019316"/>
              <a:gd name="connsiteY101" fmla="*/ 2997321 h 3055154"/>
              <a:gd name="connsiteX102" fmla="*/ 2276803 w 5019316"/>
              <a:gd name="connsiteY102" fmla="*/ 2971447 h 3055154"/>
              <a:gd name="connsiteX103" fmla="*/ 2231146 w 5019316"/>
              <a:gd name="connsiteY103" fmla="*/ 2944054 h 3055154"/>
              <a:gd name="connsiteX104" fmla="*/ 2185488 w 5019316"/>
              <a:gd name="connsiteY104" fmla="*/ 2919702 h 3055154"/>
              <a:gd name="connsiteX105" fmla="*/ 2139831 w 5019316"/>
              <a:gd name="connsiteY105" fmla="*/ 2895350 h 3055154"/>
              <a:gd name="connsiteX106" fmla="*/ 2094174 w 5019316"/>
              <a:gd name="connsiteY106" fmla="*/ 2877088 h 3055154"/>
              <a:gd name="connsiteX107" fmla="*/ 2046994 w 5019316"/>
              <a:gd name="connsiteY107" fmla="*/ 2864912 h 3055154"/>
              <a:gd name="connsiteX108" fmla="*/ 1999813 w 5019316"/>
              <a:gd name="connsiteY108" fmla="*/ 2858824 h 3055154"/>
              <a:gd name="connsiteX109" fmla="*/ 1949589 w 5019316"/>
              <a:gd name="connsiteY109" fmla="*/ 2858824 h 3055154"/>
              <a:gd name="connsiteX110" fmla="*/ 1897844 w 5019316"/>
              <a:gd name="connsiteY110" fmla="*/ 2861868 h 3055154"/>
              <a:gd name="connsiteX111" fmla="*/ 1846099 w 5019316"/>
              <a:gd name="connsiteY111" fmla="*/ 2867955 h 3055154"/>
              <a:gd name="connsiteX112" fmla="*/ 1794352 w 5019316"/>
              <a:gd name="connsiteY112" fmla="*/ 2875566 h 3055154"/>
              <a:gd name="connsiteX113" fmla="*/ 1742606 w 5019316"/>
              <a:gd name="connsiteY113" fmla="*/ 2881652 h 3055154"/>
              <a:gd name="connsiteX114" fmla="*/ 1690861 w 5019316"/>
              <a:gd name="connsiteY114" fmla="*/ 2886219 h 3055154"/>
              <a:gd name="connsiteX115" fmla="*/ 1642161 w 5019316"/>
              <a:gd name="connsiteY115" fmla="*/ 2884697 h 3055154"/>
              <a:gd name="connsiteX116" fmla="*/ 1594981 w 5019316"/>
              <a:gd name="connsiteY116" fmla="*/ 2878609 h 3055154"/>
              <a:gd name="connsiteX117" fmla="*/ 1549322 w 5019316"/>
              <a:gd name="connsiteY117" fmla="*/ 2864912 h 3055154"/>
              <a:gd name="connsiteX118" fmla="*/ 1511275 w 5019316"/>
              <a:gd name="connsiteY118" fmla="*/ 2845126 h 3055154"/>
              <a:gd name="connsiteX119" fmla="*/ 1474747 w 5019316"/>
              <a:gd name="connsiteY119" fmla="*/ 2819253 h 3055154"/>
              <a:gd name="connsiteX120" fmla="*/ 1442788 w 5019316"/>
              <a:gd name="connsiteY120" fmla="*/ 2788814 h 3055154"/>
              <a:gd name="connsiteX121" fmla="*/ 1410827 w 5019316"/>
              <a:gd name="connsiteY121" fmla="*/ 2753810 h 3055154"/>
              <a:gd name="connsiteX122" fmla="*/ 1381910 w 5019316"/>
              <a:gd name="connsiteY122" fmla="*/ 2717283 h 3055154"/>
              <a:gd name="connsiteX123" fmla="*/ 1352994 w 5019316"/>
              <a:gd name="connsiteY123" fmla="*/ 2679234 h 3055154"/>
              <a:gd name="connsiteX124" fmla="*/ 1324077 w 5019316"/>
              <a:gd name="connsiteY124" fmla="*/ 2641186 h 3055154"/>
              <a:gd name="connsiteX125" fmla="*/ 1295161 w 5019316"/>
              <a:gd name="connsiteY125" fmla="*/ 2604660 h 3055154"/>
              <a:gd name="connsiteX126" fmla="*/ 1264721 w 5019316"/>
              <a:gd name="connsiteY126" fmla="*/ 2569655 h 3055154"/>
              <a:gd name="connsiteX127" fmla="*/ 1229717 w 5019316"/>
              <a:gd name="connsiteY127" fmla="*/ 2539215 h 3055154"/>
              <a:gd name="connsiteX128" fmla="*/ 1196234 w 5019316"/>
              <a:gd name="connsiteY128" fmla="*/ 2511820 h 3055154"/>
              <a:gd name="connsiteX129" fmla="*/ 1158187 w 5019316"/>
              <a:gd name="connsiteY129" fmla="*/ 2490514 h 3055154"/>
              <a:gd name="connsiteX130" fmla="*/ 1117095 w 5019316"/>
              <a:gd name="connsiteY130" fmla="*/ 2472250 h 3055154"/>
              <a:gd name="connsiteX131" fmla="*/ 1072959 w 5019316"/>
              <a:gd name="connsiteY131" fmla="*/ 2457031 h 3055154"/>
              <a:gd name="connsiteX132" fmla="*/ 1027301 w 5019316"/>
              <a:gd name="connsiteY132" fmla="*/ 2443334 h 3055154"/>
              <a:gd name="connsiteX133" fmla="*/ 981644 w 5019316"/>
              <a:gd name="connsiteY133" fmla="*/ 2431158 h 3055154"/>
              <a:gd name="connsiteX134" fmla="*/ 934464 w 5019316"/>
              <a:gd name="connsiteY134" fmla="*/ 2418982 h 3055154"/>
              <a:gd name="connsiteX135" fmla="*/ 890329 w 5019316"/>
              <a:gd name="connsiteY135" fmla="*/ 2405284 h 3055154"/>
              <a:gd name="connsiteX136" fmla="*/ 846192 w 5019316"/>
              <a:gd name="connsiteY136" fmla="*/ 2390065 h 3055154"/>
              <a:gd name="connsiteX137" fmla="*/ 805101 w 5019316"/>
              <a:gd name="connsiteY137" fmla="*/ 2371801 h 3055154"/>
              <a:gd name="connsiteX138" fmla="*/ 768573 w 5019316"/>
              <a:gd name="connsiteY138" fmla="*/ 2348972 h 3055154"/>
              <a:gd name="connsiteX139" fmla="*/ 735091 w 5019316"/>
              <a:gd name="connsiteY139" fmla="*/ 2321577 h 3055154"/>
              <a:gd name="connsiteX140" fmla="*/ 707698 w 5019316"/>
              <a:gd name="connsiteY140" fmla="*/ 2288096 h 3055154"/>
              <a:gd name="connsiteX141" fmla="*/ 684869 w 5019316"/>
              <a:gd name="connsiteY141" fmla="*/ 2251568 h 3055154"/>
              <a:gd name="connsiteX142" fmla="*/ 666605 w 5019316"/>
              <a:gd name="connsiteY142" fmla="*/ 2210475 h 3055154"/>
              <a:gd name="connsiteX143" fmla="*/ 651386 w 5019316"/>
              <a:gd name="connsiteY143" fmla="*/ 2166339 h 3055154"/>
              <a:gd name="connsiteX144" fmla="*/ 637689 w 5019316"/>
              <a:gd name="connsiteY144" fmla="*/ 2122203 h 3055154"/>
              <a:gd name="connsiteX145" fmla="*/ 625513 w 5019316"/>
              <a:gd name="connsiteY145" fmla="*/ 2075023 h 3055154"/>
              <a:gd name="connsiteX146" fmla="*/ 613337 w 5019316"/>
              <a:gd name="connsiteY146" fmla="*/ 2029365 h 3055154"/>
              <a:gd name="connsiteX147" fmla="*/ 599640 w 5019316"/>
              <a:gd name="connsiteY147" fmla="*/ 1983706 h 3055154"/>
              <a:gd name="connsiteX148" fmla="*/ 584421 w 5019316"/>
              <a:gd name="connsiteY148" fmla="*/ 1939569 h 3055154"/>
              <a:gd name="connsiteX149" fmla="*/ 566157 w 5019316"/>
              <a:gd name="connsiteY149" fmla="*/ 1898476 h 3055154"/>
              <a:gd name="connsiteX150" fmla="*/ 544850 w 5019316"/>
              <a:gd name="connsiteY150" fmla="*/ 1860428 h 3055154"/>
              <a:gd name="connsiteX151" fmla="*/ 517457 w 5019316"/>
              <a:gd name="connsiteY151" fmla="*/ 1826945 h 3055154"/>
              <a:gd name="connsiteX152" fmla="*/ 487017 w 5019316"/>
              <a:gd name="connsiteY152" fmla="*/ 1791940 h 3055154"/>
              <a:gd name="connsiteX153" fmla="*/ 452013 w 5019316"/>
              <a:gd name="connsiteY153" fmla="*/ 1761502 h 3055154"/>
              <a:gd name="connsiteX154" fmla="*/ 413964 w 5019316"/>
              <a:gd name="connsiteY154" fmla="*/ 1732585 h 3055154"/>
              <a:gd name="connsiteX155" fmla="*/ 375916 w 5019316"/>
              <a:gd name="connsiteY155" fmla="*/ 1703669 h 3055154"/>
              <a:gd name="connsiteX156" fmla="*/ 337869 w 5019316"/>
              <a:gd name="connsiteY156" fmla="*/ 1674752 h 3055154"/>
              <a:gd name="connsiteX157" fmla="*/ 301341 w 5019316"/>
              <a:gd name="connsiteY157" fmla="*/ 1645834 h 3055154"/>
              <a:gd name="connsiteX158" fmla="*/ 266337 w 5019316"/>
              <a:gd name="connsiteY158" fmla="*/ 1613874 h 3055154"/>
              <a:gd name="connsiteX159" fmla="*/ 235899 w 5019316"/>
              <a:gd name="connsiteY159" fmla="*/ 1581914 h 3055154"/>
              <a:gd name="connsiteX160" fmla="*/ 210028 w 5019316"/>
              <a:gd name="connsiteY160" fmla="*/ 1545386 h 3055154"/>
              <a:gd name="connsiteX161" fmla="*/ 190243 w 5019316"/>
              <a:gd name="connsiteY161" fmla="*/ 1507338 h 3055154"/>
              <a:gd name="connsiteX162" fmla="*/ 176545 w 5019316"/>
              <a:gd name="connsiteY162" fmla="*/ 1461681 h 3055154"/>
              <a:gd name="connsiteX163" fmla="*/ 170457 w 5019316"/>
              <a:gd name="connsiteY163" fmla="*/ 1414500 h 3055154"/>
              <a:gd name="connsiteX164" fmla="*/ 168934 w 5019316"/>
              <a:gd name="connsiteY164" fmla="*/ 1365796 h 3055154"/>
              <a:gd name="connsiteX165" fmla="*/ 173500 w 5019316"/>
              <a:gd name="connsiteY165" fmla="*/ 1314051 h 3055154"/>
              <a:gd name="connsiteX166" fmla="*/ 179588 w 5019316"/>
              <a:gd name="connsiteY166" fmla="*/ 1262305 h 3055154"/>
              <a:gd name="connsiteX167" fmla="*/ 187198 w 5019316"/>
              <a:gd name="connsiteY167" fmla="*/ 1210558 h 3055154"/>
              <a:gd name="connsiteX168" fmla="*/ 193285 w 5019316"/>
              <a:gd name="connsiteY168" fmla="*/ 1158813 h 3055154"/>
              <a:gd name="connsiteX169" fmla="*/ 196330 w 5019316"/>
              <a:gd name="connsiteY169" fmla="*/ 1107067 h 3055154"/>
              <a:gd name="connsiteX170" fmla="*/ 196330 w 5019316"/>
              <a:gd name="connsiteY170" fmla="*/ 1056842 h 3055154"/>
              <a:gd name="connsiteX171" fmla="*/ 190243 w 5019316"/>
              <a:gd name="connsiteY171" fmla="*/ 1009663 h 3055154"/>
              <a:gd name="connsiteX172" fmla="*/ 178067 w 5019316"/>
              <a:gd name="connsiteY172" fmla="*/ 962482 h 3055154"/>
              <a:gd name="connsiteX173" fmla="*/ 159803 w 5019316"/>
              <a:gd name="connsiteY173" fmla="*/ 918345 h 3055154"/>
              <a:gd name="connsiteX174" fmla="*/ 136974 w 5019316"/>
              <a:gd name="connsiteY174" fmla="*/ 872687 h 3055154"/>
              <a:gd name="connsiteX175" fmla="*/ 111101 w 5019316"/>
              <a:gd name="connsiteY175" fmla="*/ 827030 h 3055154"/>
              <a:gd name="connsiteX176" fmla="*/ 83708 w 5019316"/>
              <a:gd name="connsiteY176" fmla="*/ 781371 h 3055154"/>
              <a:gd name="connsiteX177" fmla="*/ 57835 w 5019316"/>
              <a:gd name="connsiteY177" fmla="*/ 737233 h 3055154"/>
              <a:gd name="connsiteX178" fmla="*/ 35005 w 5019316"/>
              <a:gd name="connsiteY178" fmla="*/ 690054 h 3055154"/>
              <a:gd name="connsiteX179" fmla="*/ 16743 w 5019316"/>
              <a:gd name="connsiteY179" fmla="*/ 644395 h 3055154"/>
              <a:gd name="connsiteX180" fmla="*/ 4567 w 5019316"/>
              <a:gd name="connsiteY180" fmla="*/ 597215 h 3055154"/>
              <a:gd name="connsiteX181" fmla="*/ 0 w 5019316"/>
              <a:gd name="connsiteY181" fmla="*/ 548512 h 3055154"/>
              <a:gd name="connsiteX182" fmla="*/ 4567 w 5019316"/>
              <a:gd name="connsiteY182" fmla="*/ 499811 h 3055154"/>
              <a:gd name="connsiteX183" fmla="*/ 16743 w 5019316"/>
              <a:gd name="connsiteY183" fmla="*/ 452631 h 3055154"/>
              <a:gd name="connsiteX184" fmla="*/ 35005 w 5019316"/>
              <a:gd name="connsiteY184" fmla="*/ 406972 h 3055154"/>
              <a:gd name="connsiteX185" fmla="*/ 57835 w 5019316"/>
              <a:gd name="connsiteY185" fmla="*/ 359793 h 3055154"/>
              <a:gd name="connsiteX186" fmla="*/ 83708 w 5019316"/>
              <a:gd name="connsiteY186" fmla="*/ 315655 h 3055154"/>
              <a:gd name="connsiteX187" fmla="*/ 111101 w 5019316"/>
              <a:gd name="connsiteY187" fmla="*/ 269998 h 3055154"/>
              <a:gd name="connsiteX188" fmla="*/ 136974 w 5019316"/>
              <a:gd name="connsiteY188" fmla="*/ 224339 h 3055154"/>
              <a:gd name="connsiteX189" fmla="*/ 159803 w 5019316"/>
              <a:gd name="connsiteY189" fmla="*/ 178682 h 3055154"/>
              <a:gd name="connsiteX190" fmla="*/ 178067 w 5019316"/>
              <a:gd name="connsiteY190" fmla="*/ 134544 h 3055154"/>
              <a:gd name="connsiteX191" fmla="*/ 190243 w 5019316"/>
              <a:gd name="connsiteY191" fmla="*/ 87363 h 3055154"/>
              <a:gd name="connsiteX192" fmla="*/ 196330 w 5019316"/>
              <a:gd name="connsiteY192" fmla="*/ 40184 h 305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5019316" h="3055154">
                <a:moveTo>
                  <a:pt x="196330" y="0"/>
                </a:moveTo>
                <a:lnTo>
                  <a:pt x="4822988" y="0"/>
                </a:lnTo>
                <a:lnTo>
                  <a:pt x="4822988" y="40184"/>
                </a:lnTo>
                <a:lnTo>
                  <a:pt x="4829076" y="87363"/>
                </a:lnTo>
                <a:lnTo>
                  <a:pt x="4841250" y="134544"/>
                </a:lnTo>
                <a:lnTo>
                  <a:pt x="4859514" y="178682"/>
                </a:lnTo>
                <a:lnTo>
                  <a:pt x="4883865" y="224339"/>
                </a:lnTo>
                <a:lnTo>
                  <a:pt x="4908215" y="269998"/>
                </a:lnTo>
                <a:lnTo>
                  <a:pt x="4935610" y="315655"/>
                </a:lnTo>
                <a:lnTo>
                  <a:pt x="4961482" y="359793"/>
                </a:lnTo>
                <a:lnTo>
                  <a:pt x="4984312" y="406972"/>
                </a:lnTo>
                <a:lnTo>
                  <a:pt x="5002574" y="452631"/>
                </a:lnTo>
                <a:lnTo>
                  <a:pt x="5014750" y="499811"/>
                </a:lnTo>
                <a:lnTo>
                  <a:pt x="5019316" y="548512"/>
                </a:lnTo>
                <a:lnTo>
                  <a:pt x="5014750" y="597215"/>
                </a:lnTo>
                <a:lnTo>
                  <a:pt x="5002574" y="644395"/>
                </a:lnTo>
                <a:lnTo>
                  <a:pt x="4984312" y="690054"/>
                </a:lnTo>
                <a:lnTo>
                  <a:pt x="4961482" y="737233"/>
                </a:lnTo>
                <a:lnTo>
                  <a:pt x="4935610" y="781371"/>
                </a:lnTo>
                <a:lnTo>
                  <a:pt x="4908215" y="827030"/>
                </a:lnTo>
                <a:lnTo>
                  <a:pt x="4883865" y="872687"/>
                </a:lnTo>
                <a:lnTo>
                  <a:pt x="4859514" y="918345"/>
                </a:lnTo>
                <a:lnTo>
                  <a:pt x="4841250" y="962482"/>
                </a:lnTo>
                <a:lnTo>
                  <a:pt x="4829076" y="1009663"/>
                </a:lnTo>
                <a:lnTo>
                  <a:pt x="4822988" y="1056842"/>
                </a:lnTo>
                <a:lnTo>
                  <a:pt x="4822988" y="1107067"/>
                </a:lnTo>
                <a:lnTo>
                  <a:pt x="4826031" y="1158813"/>
                </a:lnTo>
                <a:lnTo>
                  <a:pt x="4832119" y="1210558"/>
                </a:lnTo>
                <a:lnTo>
                  <a:pt x="4839728" y="1262305"/>
                </a:lnTo>
                <a:lnTo>
                  <a:pt x="4845816" y="1314051"/>
                </a:lnTo>
                <a:lnTo>
                  <a:pt x="4850383" y="1365796"/>
                </a:lnTo>
                <a:lnTo>
                  <a:pt x="4848859" y="1414500"/>
                </a:lnTo>
                <a:lnTo>
                  <a:pt x="4842773" y="1461681"/>
                </a:lnTo>
                <a:lnTo>
                  <a:pt x="4829076" y="1507338"/>
                </a:lnTo>
                <a:lnTo>
                  <a:pt x="4809290" y="1545386"/>
                </a:lnTo>
                <a:lnTo>
                  <a:pt x="4783417" y="1581914"/>
                </a:lnTo>
                <a:lnTo>
                  <a:pt x="4752978" y="1613874"/>
                </a:lnTo>
                <a:lnTo>
                  <a:pt x="4717975" y="1645834"/>
                </a:lnTo>
                <a:lnTo>
                  <a:pt x="4681447" y="1674752"/>
                </a:lnTo>
                <a:lnTo>
                  <a:pt x="4643400" y="1703669"/>
                </a:lnTo>
                <a:lnTo>
                  <a:pt x="4603831" y="1732585"/>
                </a:lnTo>
                <a:lnTo>
                  <a:pt x="4567303" y="1761502"/>
                </a:lnTo>
                <a:lnTo>
                  <a:pt x="4532299" y="1791940"/>
                </a:lnTo>
                <a:lnTo>
                  <a:pt x="4501861" y="1826945"/>
                </a:lnTo>
                <a:lnTo>
                  <a:pt x="4474466" y="1860428"/>
                </a:lnTo>
                <a:lnTo>
                  <a:pt x="4453158" y="1898476"/>
                </a:lnTo>
                <a:lnTo>
                  <a:pt x="4434896" y="1939569"/>
                </a:lnTo>
                <a:lnTo>
                  <a:pt x="4419677" y="1983706"/>
                </a:lnTo>
                <a:lnTo>
                  <a:pt x="4405979" y="2029365"/>
                </a:lnTo>
                <a:lnTo>
                  <a:pt x="4393803" y="2075023"/>
                </a:lnTo>
                <a:lnTo>
                  <a:pt x="4381628" y="2122203"/>
                </a:lnTo>
                <a:lnTo>
                  <a:pt x="4367930" y="2166339"/>
                </a:lnTo>
                <a:lnTo>
                  <a:pt x="4352711" y="2210475"/>
                </a:lnTo>
                <a:lnTo>
                  <a:pt x="4334449" y="2251568"/>
                </a:lnTo>
                <a:lnTo>
                  <a:pt x="4311619" y="2288096"/>
                </a:lnTo>
                <a:lnTo>
                  <a:pt x="4284226" y="2321577"/>
                </a:lnTo>
                <a:lnTo>
                  <a:pt x="4250743" y="2348972"/>
                </a:lnTo>
                <a:lnTo>
                  <a:pt x="4214216" y="2371801"/>
                </a:lnTo>
                <a:lnTo>
                  <a:pt x="4173123" y="2390065"/>
                </a:lnTo>
                <a:lnTo>
                  <a:pt x="4128988" y="2405284"/>
                </a:lnTo>
                <a:lnTo>
                  <a:pt x="4084853" y="2418982"/>
                </a:lnTo>
                <a:lnTo>
                  <a:pt x="4037672" y="2431158"/>
                </a:lnTo>
                <a:lnTo>
                  <a:pt x="3992014" y="2443334"/>
                </a:lnTo>
                <a:lnTo>
                  <a:pt x="3946357" y="2457031"/>
                </a:lnTo>
                <a:lnTo>
                  <a:pt x="3902222" y="2472250"/>
                </a:lnTo>
                <a:lnTo>
                  <a:pt x="3861129" y="2490514"/>
                </a:lnTo>
                <a:lnTo>
                  <a:pt x="3823082" y="2511820"/>
                </a:lnTo>
                <a:lnTo>
                  <a:pt x="3789599" y="2539215"/>
                </a:lnTo>
                <a:lnTo>
                  <a:pt x="3754595" y="2569655"/>
                </a:lnTo>
                <a:lnTo>
                  <a:pt x="3724155" y="2604660"/>
                </a:lnTo>
                <a:lnTo>
                  <a:pt x="3695239" y="2641186"/>
                </a:lnTo>
                <a:lnTo>
                  <a:pt x="3666323" y="2679234"/>
                </a:lnTo>
                <a:lnTo>
                  <a:pt x="3637406" y="2717283"/>
                </a:lnTo>
                <a:lnTo>
                  <a:pt x="3608490" y="2753810"/>
                </a:lnTo>
                <a:lnTo>
                  <a:pt x="3576529" y="2788814"/>
                </a:lnTo>
                <a:lnTo>
                  <a:pt x="3544567" y="2819253"/>
                </a:lnTo>
                <a:lnTo>
                  <a:pt x="3508043" y="2845126"/>
                </a:lnTo>
                <a:lnTo>
                  <a:pt x="3469994" y="2864912"/>
                </a:lnTo>
                <a:lnTo>
                  <a:pt x="3424336" y="2878609"/>
                </a:lnTo>
                <a:lnTo>
                  <a:pt x="3377155" y="2884697"/>
                </a:lnTo>
                <a:lnTo>
                  <a:pt x="3328455" y="2886219"/>
                </a:lnTo>
                <a:lnTo>
                  <a:pt x="3276709" y="2881652"/>
                </a:lnTo>
                <a:lnTo>
                  <a:pt x="3224964" y="2875566"/>
                </a:lnTo>
                <a:lnTo>
                  <a:pt x="3173217" y="2867955"/>
                </a:lnTo>
                <a:lnTo>
                  <a:pt x="3121473" y="2861868"/>
                </a:lnTo>
                <a:lnTo>
                  <a:pt x="3069726" y="2858824"/>
                </a:lnTo>
                <a:lnTo>
                  <a:pt x="3019503" y="2858824"/>
                </a:lnTo>
                <a:lnTo>
                  <a:pt x="2972324" y="2864912"/>
                </a:lnTo>
                <a:lnTo>
                  <a:pt x="2923623" y="2877088"/>
                </a:lnTo>
                <a:lnTo>
                  <a:pt x="2879486" y="2895350"/>
                </a:lnTo>
                <a:lnTo>
                  <a:pt x="2833829" y="2919702"/>
                </a:lnTo>
                <a:lnTo>
                  <a:pt x="2788172" y="2944054"/>
                </a:lnTo>
                <a:lnTo>
                  <a:pt x="2742513" y="2971447"/>
                </a:lnTo>
                <a:lnTo>
                  <a:pt x="2698376" y="2997321"/>
                </a:lnTo>
                <a:lnTo>
                  <a:pt x="2651198" y="3020150"/>
                </a:lnTo>
                <a:lnTo>
                  <a:pt x="2605539" y="3038414"/>
                </a:lnTo>
                <a:lnTo>
                  <a:pt x="2558359" y="3050590"/>
                </a:lnTo>
                <a:lnTo>
                  <a:pt x="2509659" y="3055154"/>
                </a:lnTo>
                <a:lnTo>
                  <a:pt x="2460957" y="3050590"/>
                </a:lnTo>
                <a:lnTo>
                  <a:pt x="2413777" y="3038414"/>
                </a:lnTo>
                <a:lnTo>
                  <a:pt x="2368120" y="3020150"/>
                </a:lnTo>
                <a:lnTo>
                  <a:pt x="2320940" y="2997321"/>
                </a:lnTo>
                <a:lnTo>
                  <a:pt x="2276803" y="2971447"/>
                </a:lnTo>
                <a:lnTo>
                  <a:pt x="2231146" y="2944054"/>
                </a:lnTo>
                <a:lnTo>
                  <a:pt x="2185488" y="2919702"/>
                </a:lnTo>
                <a:lnTo>
                  <a:pt x="2139831" y="2895350"/>
                </a:lnTo>
                <a:lnTo>
                  <a:pt x="2094174" y="2877088"/>
                </a:lnTo>
                <a:lnTo>
                  <a:pt x="2046994" y="2864912"/>
                </a:lnTo>
                <a:lnTo>
                  <a:pt x="1999813" y="2858824"/>
                </a:lnTo>
                <a:lnTo>
                  <a:pt x="1949589" y="2858824"/>
                </a:lnTo>
                <a:lnTo>
                  <a:pt x="1897844" y="2861868"/>
                </a:lnTo>
                <a:lnTo>
                  <a:pt x="1846099" y="2867955"/>
                </a:lnTo>
                <a:lnTo>
                  <a:pt x="1794352" y="2875566"/>
                </a:lnTo>
                <a:lnTo>
                  <a:pt x="1742606" y="2881652"/>
                </a:lnTo>
                <a:lnTo>
                  <a:pt x="1690861" y="2886219"/>
                </a:lnTo>
                <a:lnTo>
                  <a:pt x="1642161" y="2884697"/>
                </a:lnTo>
                <a:lnTo>
                  <a:pt x="1594981" y="2878609"/>
                </a:lnTo>
                <a:lnTo>
                  <a:pt x="1549322" y="2864912"/>
                </a:lnTo>
                <a:lnTo>
                  <a:pt x="1511275" y="2845126"/>
                </a:lnTo>
                <a:lnTo>
                  <a:pt x="1474747" y="2819253"/>
                </a:lnTo>
                <a:lnTo>
                  <a:pt x="1442788" y="2788814"/>
                </a:lnTo>
                <a:lnTo>
                  <a:pt x="1410827" y="2753810"/>
                </a:lnTo>
                <a:lnTo>
                  <a:pt x="1381910" y="2717283"/>
                </a:lnTo>
                <a:lnTo>
                  <a:pt x="1352994" y="2679234"/>
                </a:lnTo>
                <a:lnTo>
                  <a:pt x="1324077" y="2641186"/>
                </a:lnTo>
                <a:lnTo>
                  <a:pt x="1295161" y="2604660"/>
                </a:lnTo>
                <a:lnTo>
                  <a:pt x="1264721" y="2569655"/>
                </a:lnTo>
                <a:lnTo>
                  <a:pt x="1229717" y="2539215"/>
                </a:lnTo>
                <a:lnTo>
                  <a:pt x="1196234" y="2511820"/>
                </a:lnTo>
                <a:lnTo>
                  <a:pt x="1158187" y="2490514"/>
                </a:lnTo>
                <a:lnTo>
                  <a:pt x="1117095" y="2472250"/>
                </a:lnTo>
                <a:lnTo>
                  <a:pt x="1072959" y="2457031"/>
                </a:lnTo>
                <a:lnTo>
                  <a:pt x="1027301" y="2443334"/>
                </a:lnTo>
                <a:lnTo>
                  <a:pt x="981644" y="2431158"/>
                </a:lnTo>
                <a:lnTo>
                  <a:pt x="934464" y="2418982"/>
                </a:lnTo>
                <a:lnTo>
                  <a:pt x="890329" y="2405284"/>
                </a:lnTo>
                <a:lnTo>
                  <a:pt x="846192" y="2390065"/>
                </a:lnTo>
                <a:lnTo>
                  <a:pt x="805101" y="2371801"/>
                </a:lnTo>
                <a:lnTo>
                  <a:pt x="768573" y="2348972"/>
                </a:lnTo>
                <a:lnTo>
                  <a:pt x="735091" y="2321577"/>
                </a:lnTo>
                <a:lnTo>
                  <a:pt x="707698" y="2288096"/>
                </a:lnTo>
                <a:lnTo>
                  <a:pt x="684869" y="2251568"/>
                </a:lnTo>
                <a:lnTo>
                  <a:pt x="666605" y="2210475"/>
                </a:lnTo>
                <a:lnTo>
                  <a:pt x="651386" y="2166339"/>
                </a:lnTo>
                <a:lnTo>
                  <a:pt x="637689" y="2122203"/>
                </a:lnTo>
                <a:lnTo>
                  <a:pt x="625513" y="2075023"/>
                </a:lnTo>
                <a:lnTo>
                  <a:pt x="613337" y="2029365"/>
                </a:lnTo>
                <a:lnTo>
                  <a:pt x="599640" y="1983706"/>
                </a:lnTo>
                <a:lnTo>
                  <a:pt x="584421" y="1939569"/>
                </a:lnTo>
                <a:lnTo>
                  <a:pt x="566157" y="1898476"/>
                </a:lnTo>
                <a:lnTo>
                  <a:pt x="544850" y="1860428"/>
                </a:lnTo>
                <a:lnTo>
                  <a:pt x="517457" y="1826945"/>
                </a:lnTo>
                <a:lnTo>
                  <a:pt x="487017" y="1791940"/>
                </a:lnTo>
                <a:lnTo>
                  <a:pt x="452013" y="1761502"/>
                </a:lnTo>
                <a:lnTo>
                  <a:pt x="413964" y="1732585"/>
                </a:lnTo>
                <a:lnTo>
                  <a:pt x="375916" y="1703669"/>
                </a:lnTo>
                <a:lnTo>
                  <a:pt x="337869" y="1674752"/>
                </a:lnTo>
                <a:lnTo>
                  <a:pt x="301341" y="1645834"/>
                </a:lnTo>
                <a:lnTo>
                  <a:pt x="266337" y="1613874"/>
                </a:lnTo>
                <a:lnTo>
                  <a:pt x="235899" y="1581914"/>
                </a:lnTo>
                <a:lnTo>
                  <a:pt x="210028" y="1545386"/>
                </a:lnTo>
                <a:lnTo>
                  <a:pt x="190243" y="1507338"/>
                </a:lnTo>
                <a:lnTo>
                  <a:pt x="176545" y="1461681"/>
                </a:lnTo>
                <a:lnTo>
                  <a:pt x="170457" y="1414500"/>
                </a:lnTo>
                <a:lnTo>
                  <a:pt x="168934" y="1365796"/>
                </a:lnTo>
                <a:lnTo>
                  <a:pt x="173500" y="1314051"/>
                </a:lnTo>
                <a:lnTo>
                  <a:pt x="179588" y="1262305"/>
                </a:lnTo>
                <a:lnTo>
                  <a:pt x="187198" y="1210558"/>
                </a:lnTo>
                <a:lnTo>
                  <a:pt x="193285" y="1158813"/>
                </a:lnTo>
                <a:lnTo>
                  <a:pt x="196330" y="1107067"/>
                </a:lnTo>
                <a:lnTo>
                  <a:pt x="196330" y="1056842"/>
                </a:lnTo>
                <a:lnTo>
                  <a:pt x="190243" y="1009663"/>
                </a:lnTo>
                <a:lnTo>
                  <a:pt x="178067" y="962482"/>
                </a:lnTo>
                <a:lnTo>
                  <a:pt x="159803" y="918345"/>
                </a:lnTo>
                <a:lnTo>
                  <a:pt x="136974" y="872687"/>
                </a:lnTo>
                <a:lnTo>
                  <a:pt x="111101" y="827030"/>
                </a:lnTo>
                <a:lnTo>
                  <a:pt x="83708" y="781371"/>
                </a:lnTo>
                <a:lnTo>
                  <a:pt x="57835" y="737233"/>
                </a:lnTo>
                <a:lnTo>
                  <a:pt x="35005" y="690054"/>
                </a:lnTo>
                <a:lnTo>
                  <a:pt x="16743" y="644395"/>
                </a:lnTo>
                <a:lnTo>
                  <a:pt x="4567" y="597215"/>
                </a:lnTo>
                <a:lnTo>
                  <a:pt x="0" y="548512"/>
                </a:lnTo>
                <a:lnTo>
                  <a:pt x="4567" y="499811"/>
                </a:lnTo>
                <a:lnTo>
                  <a:pt x="16743" y="452631"/>
                </a:lnTo>
                <a:lnTo>
                  <a:pt x="35005" y="406972"/>
                </a:lnTo>
                <a:lnTo>
                  <a:pt x="57835" y="359793"/>
                </a:lnTo>
                <a:lnTo>
                  <a:pt x="83708" y="315655"/>
                </a:lnTo>
                <a:lnTo>
                  <a:pt x="111101" y="269998"/>
                </a:lnTo>
                <a:lnTo>
                  <a:pt x="136974" y="224339"/>
                </a:lnTo>
                <a:lnTo>
                  <a:pt x="159803" y="178682"/>
                </a:lnTo>
                <a:lnTo>
                  <a:pt x="178067" y="134544"/>
                </a:lnTo>
                <a:lnTo>
                  <a:pt x="190243" y="87363"/>
                </a:lnTo>
                <a:lnTo>
                  <a:pt x="196330" y="4018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page1image2791746688">
            <a:extLst>
              <a:ext uri="{FF2B5EF4-FFF2-40B4-BE49-F238E27FC236}">
                <a16:creationId xmlns:a16="http://schemas.microsoft.com/office/drawing/2014/main" id="{5DCD196D-F0C2-774A-B1DC-80F333C63B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0435" y="109999"/>
            <a:ext cx="2093333" cy="2093333"/>
          </a:xfrm>
          <a:prstGeom prst="rect">
            <a:avLst/>
          </a:prstGeom>
          <a:noFill/>
          <a:extLst>
            <a:ext uri="{909E8E84-426E-40DD-AFC4-6F175D3DCCD1}">
              <a14:hiddenFill xmlns:a14="http://schemas.microsoft.com/office/drawing/2010/main">
                <a:solidFill>
                  <a:srgbClr val="FFFFFF"/>
                </a:solidFill>
              </a14:hiddenFill>
            </a:ext>
          </a:extLst>
        </p:spPr>
      </p:pic>
      <p:sp>
        <p:nvSpPr>
          <p:cNvPr id="147" name="Freeform: Shape 146">
            <a:extLst>
              <a:ext uri="{FF2B5EF4-FFF2-40B4-BE49-F238E27FC236}">
                <a16:creationId xmlns:a16="http://schemas.microsoft.com/office/drawing/2014/main" id="{055B12B5-937D-4928-A7A3-634A569C31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6476" y="1433267"/>
            <a:ext cx="4335537" cy="5424732"/>
          </a:xfrm>
          <a:custGeom>
            <a:avLst/>
            <a:gdLst>
              <a:gd name="connsiteX0" fmla="*/ 2948563 w 4335537"/>
              <a:gd name="connsiteY0" fmla="*/ 0 h 5424732"/>
              <a:gd name="connsiteX1" fmla="*/ 3005780 w 4335537"/>
              <a:gd name="connsiteY1" fmla="*/ 5363 h 5424732"/>
              <a:gd name="connsiteX2" fmla="*/ 3061211 w 4335537"/>
              <a:gd name="connsiteY2" fmla="*/ 19669 h 5424732"/>
              <a:gd name="connsiteX3" fmla="*/ 3114855 w 4335537"/>
              <a:gd name="connsiteY3" fmla="*/ 41127 h 5424732"/>
              <a:gd name="connsiteX4" fmla="*/ 3170284 w 4335537"/>
              <a:gd name="connsiteY4" fmla="*/ 67948 h 5424732"/>
              <a:gd name="connsiteX5" fmla="*/ 3222140 w 4335537"/>
              <a:gd name="connsiteY5" fmla="*/ 98346 h 5424732"/>
              <a:gd name="connsiteX6" fmla="*/ 3275784 w 4335537"/>
              <a:gd name="connsiteY6" fmla="*/ 130533 h 5424732"/>
              <a:gd name="connsiteX7" fmla="*/ 3329425 w 4335537"/>
              <a:gd name="connsiteY7" fmla="*/ 159141 h 5424732"/>
              <a:gd name="connsiteX8" fmla="*/ 3383067 w 4335537"/>
              <a:gd name="connsiteY8" fmla="*/ 187752 h 5424732"/>
              <a:gd name="connsiteX9" fmla="*/ 3434923 w 4335537"/>
              <a:gd name="connsiteY9" fmla="*/ 209208 h 5424732"/>
              <a:gd name="connsiteX10" fmla="*/ 3492142 w 4335537"/>
              <a:gd name="connsiteY10" fmla="*/ 223514 h 5424732"/>
              <a:gd name="connsiteX11" fmla="*/ 3547571 w 4335537"/>
              <a:gd name="connsiteY11" fmla="*/ 230666 h 5424732"/>
              <a:gd name="connsiteX12" fmla="*/ 3606578 w 4335537"/>
              <a:gd name="connsiteY12" fmla="*/ 230666 h 5424732"/>
              <a:gd name="connsiteX13" fmla="*/ 3667374 w 4335537"/>
              <a:gd name="connsiteY13" fmla="*/ 227091 h 5424732"/>
              <a:gd name="connsiteX14" fmla="*/ 3728169 w 4335537"/>
              <a:gd name="connsiteY14" fmla="*/ 219938 h 5424732"/>
              <a:gd name="connsiteX15" fmla="*/ 3788965 w 4335537"/>
              <a:gd name="connsiteY15" fmla="*/ 210998 h 5424732"/>
              <a:gd name="connsiteX16" fmla="*/ 3849759 w 4335537"/>
              <a:gd name="connsiteY16" fmla="*/ 203845 h 5424732"/>
              <a:gd name="connsiteX17" fmla="*/ 3910555 w 4335537"/>
              <a:gd name="connsiteY17" fmla="*/ 198480 h 5424732"/>
              <a:gd name="connsiteX18" fmla="*/ 3967772 w 4335537"/>
              <a:gd name="connsiteY18" fmla="*/ 200268 h 5424732"/>
              <a:gd name="connsiteX19" fmla="*/ 4023204 w 4335537"/>
              <a:gd name="connsiteY19" fmla="*/ 207421 h 5424732"/>
              <a:gd name="connsiteX20" fmla="*/ 4076847 w 4335537"/>
              <a:gd name="connsiteY20" fmla="*/ 223514 h 5424732"/>
              <a:gd name="connsiteX21" fmla="*/ 4121551 w 4335537"/>
              <a:gd name="connsiteY21" fmla="*/ 246759 h 5424732"/>
              <a:gd name="connsiteX22" fmla="*/ 4164463 w 4335537"/>
              <a:gd name="connsiteY22" fmla="*/ 277158 h 5424732"/>
              <a:gd name="connsiteX23" fmla="*/ 4202013 w 4335537"/>
              <a:gd name="connsiteY23" fmla="*/ 312919 h 5424732"/>
              <a:gd name="connsiteX24" fmla="*/ 4239564 w 4335537"/>
              <a:gd name="connsiteY24" fmla="*/ 354046 h 5424732"/>
              <a:gd name="connsiteX25" fmla="*/ 4273537 w 4335537"/>
              <a:gd name="connsiteY25" fmla="*/ 396960 h 5424732"/>
              <a:gd name="connsiteX26" fmla="*/ 4307511 w 4335537"/>
              <a:gd name="connsiteY26" fmla="*/ 441664 h 5424732"/>
              <a:gd name="connsiteX27" fmla="*/ 4335537 w 4335537"/>
              <a:gd name="connsiteY27" fmla="*/ 478541 h 5424732"/>
              <a:gd name="connsiteX28" fmla="*/ 4335537 w 4335537"/>
              <a:gd name="connsiteY28" fmla="*/ 5411497 h 5424732"/>
              <a:gd name="connsiteX29" fmla="*/ 4325479 w 4335537"/>
              <a:gd name="connsiteY29" fmla="*/ 5424732 h 5424732"/>
              <a:gd name="connsiteX30" fmla="*/ 1571645 w 4335537"/>
              <a:gd name="connsiteY30" fmla="*/ 5424732 h 5424732"/>
              <a:gd name="connsiteX31" fmla="*/ 1555640 w 4335537"/>
              <a:gd name="connsiteY31" fmla="*/ 5403672 h 5424732"/>
              <a:gd name="connsiteX32" fmla="*/ 1521666 w 4335537"/>
              <a:gd name="connsiteY32" fmla="*/ 5360758 h 5424732"/>
              <a:gd name="connsiteX33" fmla="*/ 1485903 w 4335537"/>
              <a:gd name="connsiteY33" fmla="*/ 5319632 h 5424732"/>
              <a:gd name="connsiteX34" fmla="*/ 1444777 w 4335537"/>
              <a:gd name="connsiteY34" fmla="*/ 5283868 h 5424732"/>
              <a:gd name="connsiteX35" fmla="*/ 1405439 w 4335537"/>
              <a:gd name="connsiteY35" fmla="*/ 5251682 h 5424732"/>
              <a:gd name="connsiteX36" fmla="*/ 1360737 w 4335537"/>
              <a:gd name="connsiteY36" fmla="*/ 5226651 h 5424732"/>
              <a:gd name="connsiteX37" fmla="*/ 1312459 w 4335537"/>
              <a:gd name="connsiteY37" fmla="*/ 5205192 h 5424732"/>
              <a:gd name="connsiteX38" fmla="*/ 1260605 w 4335537"/>
              <a:gd name="connsiteY38" fmla="*/ 5187312 h 5424732"/>
              <a:gd name="connsiteX39" fmla="*/ 1206961 w 4335537"/>
              <a:gd name="connsiteY39" fmla="*/ 5171219 h 5424732"/>
              <a:gd name="connsiteX40" fmla="*/ 1153319 w 4335537"/>
              <a:gd name="connsiteY40" fmla="*/ 5156913 h 5424732"/>
              <a:gd name="connsiteX41" fmla="*/ 1097888 w 4335537"/>
              <a:gd name="connsiteY41" fmla="*/ 5142608 h 5424732"/>
              <a:gd name="connsiteX42" fmla="*/ 1046034 w 4335537"/>
              <a:gd name="connsiteY42" fmla="*/ 5126515 h 5424732"/>
              <a:gd name="connsiteX43" fmla="*/ 994178 w 4335537"/>
              <a:gd name="connsiteY43" fmla="*/ 5108634 h 5424732"/>
              <a:gd name="connsiteX44" fmla="*/ 945901 w 4335537"/>
              <a:gd name="connsiteY44" fmla="*/ 5087176 h 5424732"/>
              <a:gd name="connsiteX45" fmla="*/ 902986 w 4335537"/>
              <a:gd name="connsiteY45" fmla="*/ 5060355 h 5424732"/>
              <a:gd name="connsiteX46" fmla="*/ 863647 w 4335537"/>
              <a:gd name="connsiteY46" fmla="*/ 5028169 h 5424732"/>
              <a:gd name="connsiteX47" fmla="*/ 831463 w 4335537"/>
              <a:gd name="connsiteY47" fmla="*/ 4988832 h 5424732"/>
              <a:gd name="connsiteX48" fmla="*/ 804643 w 4335537"/>
              <a:gd name="connsiteY48" fmla="*/ 4945915 h 5424732"/>
              <a:gd name="connsiteX49" fmla="*/ 783185 w 4335537"/>
              <a:gd name="connsiteY49" fmla="*/ 4897636 h 5424732"/>
              <a:gd name="connsiteX50" fmla="*/ 765304 w 4335537"/>
              <a:gd name="connsiteY50" fmla="*/ 4845782 h 5424732"/>
              <a:gd name="connsiteX51" fmla="*/ 749211 w 4335537"/>
              <a:gd name="connsiteY51" fmla="*/ 4793927 h 5424732"/>
              <a:gd name="connsiteX52" fmla="*/ 734906 w 4335537"/>
              <a:gd name="connsiteY52" fmla="*/ 4738495 h 5424732"/>
              <a:gd name="connsiteX53" fmla="*/ 720601 w 4335537"/>
              <a:gd name="connsiteY53" fmla="*/ 4684853 h 5424732"/>
              <a:gd name="connsiteX54" fmla="*/ 704508 w 4335537"/>
              <a:gd name="connsiteY54" fmla="*/ 4631208 h 5424732"/>
              <a:gd name="connsiteX55" fmla="*/ 686627 w 4335537"/>
              <a:gd name="connsiteY55" fmla="*/ 4579352 h 5424732"/>
              <a:gd name="connsiteX56" fmla="*/ 665170 w 4335537"/>
              <a:gd name="connsiteY56" fmla="*/ 4531073 h 5424732"/>
              <a:gd name="connsiteX57" fmla="*/ 640137 w 4335537"/>
              <a:gd name="connsiteY57" fmla="*/ 4486371 h 5424732"/>
              <a:gd name="connsiteX58" fmla="*/ 607953 w 4335537"/>
              <a:gd name="connsiteY58" fmla="*/ 4447032 h 5424732"/>
              <a:gd name="connsiteX59" fmla="*/ 572190 w 4335537"/>
              <a:gd name="connsiteY59" fmla="*/ 4405905 h 5424732"/>
              <a:gd name="connsiteX60" fmla="*/ 531064 w 4335537"/>
              <a:gd name="connsiteY60" fmla="*/ 4370144 h 5424732"/>
              <a:gd name="connsiteX61" fmla="*/ 486360 w 4335537"/>
              <a:gd name="connsiteY61" fmla="*/ 4336170 h 5424732"/>
              <a:gd name="connsiteX62" fmla="*/ 441659 w 4335537"/>
              <a:gd name="connsiteY62" fmla="*/ 4302196 h 5424732"/>
              <a:gd name="connsiteX63" fmla="*/ 396958 w 4335537"/>
              <a:gd name="connsiteY63" fmla="*/ 4268222 h 5424732"/>
              <a:gd name="connsiteX64" fmla="*/ 354042 w 4335537"/>
              <a:gd name="connsiteY64" fmla="*/ 4234246 h 5424732"/>
              <a:gd name="connsiteX65" fmla="*/ 312916 w 4335537"/>
              <a:gd name="connsiteY65" fmla="*/ 4196697 h 5424732"/>
              <a:gd name="connsiteX66" fmla="*/ 277155 w 4335537"/>
              <a:gd name="connsiteY66" fmla="*/ 4159148 h 5424732"/>
              <a:gd name="connsiteX67" fmla="*/ 246759 w 4335537"/>
              <a:gd name="connsiteY67" fmla="*/ 4116232 h 5424732"/>
              <a:gd name="connsiteX68" fmla="*/ 223513 w 4335537"/>
              <a:gd name="connsiteY68" fmla="*/ 4071530 h 5424732"/>
              <a:gd name="connsiteX69" fmla="*/ 207420 w 4335537"/>
              <a:gd name="connsiteY69" fmla="*/ 4017888 h 5424732"/>
              <a:gd name="connsiteX70" fmla="*/ 200268 w 4335537"/>
              <a:gd name="connsiteY70" fmla="*/ 3962456 h 5424732"/>
              <a:gd name="connsiteX71" fmla="*/ 198478 w 4335537"/>
              <a:gd name="connsiteY71" fmla="*/ 3905234 h 5424732"/>
              <a:gd name="connsiteX72" fmla="*/ 203843 w 4335537"/>
              <a:gd name="connsiteY72" fmla="*/ 3844439 h 5424732"/>
              <a:gd name="connsiteX73" fmla="*/ 210996 w 4335537"/>
              <a:gd name="connsiteY73" fmla="*/ 3783644 h 5424732"/>
              <a:gd name="connsiteX74" fmla="*/ 219936 w 4335537"/>
              <a:gd name="connsiteY74" fmla="*/ 3722847 h 5424732"/>
              <a:gd name="connsiteX75" fmla="*/ 227088 w 4335537"/>
              <a:gd name="connsiteY75" fmla="*/ 3662052 h 5424732"/>
              <a:gd name="connsiteX76" fmla="*/ 230666 w 4335537"/>
              <a:gd name="connsiteY76" fmla="*/ 3601257 h 5424732"/>
              <a:gd name="connsiteX77" fmla="*/ 230666 w 4335537"/>
              <a:gd name="connsiteY77" fmla="*/ 3542248 h 5424732"/>
              <a:gd name="connsiteX78" fmla="*/ 223513 w 4335537"/>
              <a:gd name="connsiteY78" fmla="*/ 3486818 h 5424732"/>
              <a:gd name="connsiteX79" fmla="*/ 209208 w 4335537"/>
              <a:gd name="connsiteY79" fmla="*/ 3431386 h 5424732"/>
              <a:gd name="connsiteX80" fmla="*/ 187750 w 4335537"/>
              <a:gd name="connsiteY80" fmla="*/ 3379529 h 5424732"/>
              <a:gd name="connsiteX81" fmla="*/ 160929 w 4335537"/>
              <a:gd name="connsiteY81" fmla="*/ 3325887 h 5424732"/>
              <a:gd name="connsiteX82" fmla="*/ 130531 w 4335537"/>
              <a:gd name="connsiteY82" fmla="*/ 3272245 h 5424732"/>
              <a:gd name="connsiteX83" fmla="*/ 98347 w 4335537"/>
              <a:gd name="connsiteY83" fmla="*/ 3218601 h 5424732"/>
              <a:gd name="connsiteX84" fmla="*/ 67949 w 4335537"/>
              <a:gd name="connsiteY84" fmla="*/ 3166744 h 5424732"/>
              <a:gd name="connsiteX85" fmla="*/ 41126 w 4335537"/>
              <a:gd name="connsiteY85" fmla="*/ 3111314 h 5424732"/>
              <a:gd name="connsiteX86" fmla="*/ 19670 w 4335537"/>
              <a:gd name="connsiteY86" fmla="*/ 3057670 h 5424732"/>
              <a:gd name="connsiteX87" fmla="*/ 5365 w 4335537"/>
              <a:gd name="connsiteY87" fmla="*/ 3002238 h 5424732"/>
              <a:gd name="connsiteX88" fmla="*/ 0 w 4335537"/>
              <a:gd name="connsiteY88" fmla="*/ 2945018 h 5424732"/>
              <a:gd name="connsiteX89" fmla="*/ 5365 w 4335537"/>
              <a:gd name="connsiteY89" fmla="*/ 2887800 h 5424732"/>
              <a:gd name="connsiteX90" fmla="*/ 19670 w 4335537"/>
              <a:gd name="connsiteY90" fmla="*/ 2832369 h 5424732"/>
              <a:gd name="connsiteX91" fmla="*/ 41126 w 4335537"/>
              <a:gd name="connsiteY91" fmla="*/ 2778724 h 5424732"/>
              <a:gd name="connsiteX92" fmla="*/ 67949 w 4335537"/>
              <a:gd name="connsiteY92" fmla="*/ 2723294 h 5424732"/>
              <a:gd name="connsiteX93" fmla="*/ 98347 w 4335537"/>
              <a:gd name="connsiteY93" fmla="*/ 2671438 h 5424732"/>
              <a:gd name="connsiteX94" fmla="*/ 130531 w 4335537"/>
              <a:gd name="connsiteY94" fmla="*/ 2617795 h 5424732"/>
              <a:gd name="connsiteX95" fmla="*/ 160929 w 4335537"/>
              <a:gd name="connsiteY95" fmla="*/ 2564151 h 5424732"/>
              <a:gd name="connsiteX96" fmla="*/ 187750 w 4335537"/>
              <a:gd name="connsiteY96" fmla="*/ 2510509 h 5424732"/>
              <a:gd name="connsiteX97" fmla="*/ 209208 w 4335537"/>
              <a:gd name="connsiteY97" fmla="*/ 2458652 h 5424732"/>
              <a:gd name="connsiteX98" fmla="*/ 223513 w 4335537"/>
              <a:gd name="connsiteY98" fmla="*/ 2403220 h 5424732"/>
              <a:gd name="connsiteX99" fmla="*/ 230666 w 4335537"/>
              <a:gd name="connsiteY99" fmla="*/ 2347790 h 5424732"/>
              <a:gd name="connsiteX100" fmla="*/ 230666 w 4335537"/>
              <a:gd name="connsiteY100" fmla="*/ 2288783 h 5424732"/>
              <a:gd name="connsiteX101" fmla="*/ 227088 w 4335537"/>
              <a:gd name="connsiteY101" fmla="*/ 2227986 h 5424732"/>
              <a:gd name="connsiteX102" fmla="*/ 219936 w 4335537"/>
              <a:gd name="connsiteY102" fmla="*/ 2167191 h 5424732"/>
              <a:gd name="connsiteX103" fmla="*/ 210996 w 4335537"/>
              <a:gd name="connsiteY103" fmla="*/ 2106394 h 5424732"/>
              <a:gd name="connsiteX104" fmla="*/ 203843 w 4335537"/>
              <a:gd name="connsiteY104" fmla="*/ 2045599 h 5424732"/>
              <a:gd name="connsiteX105" fmla="*/ 198478 w 4335537"/>
              <a:gd name="connsiteY105" fmla="*/ 1984804 h 5424732"/>
              <a:gd name="connsiteX106" fmla="*/ 200268 w 4335537"/>
              <a:gd name="connsiteY106" fmla="*/ 1927585 h 5424732"/>
              <a:gd name="connsiteX107" fmla="*/ 207420 w 4335537"/>
              <a:gd name="connsiteY107" fmla="*/ 1872153 h 5424732"/>
              <a:gd name="connsiteX108" fmla="*/ 223513 w 4335537"/>
              <a:gd name="connsiteY108" fmla="*/ 1818508 h 5424732"/>
              <a:gd name="connsiteX109" fmla="*/ 246759 w 4335537"/>
              <a:gd name="connsiteY109" fmla="*/ 1773807 h 5424732"/>
              <a:gd name="connsiteX110" fmla="*/ 277155 w 4335537"/>
              <a:gd name="connsiteY110" fmla="*/ 1730892 h 5424732"/>
              <a:gd name="connsiteX111" fmla="*/ 312916 w 4335537"/>
              <a:gd name="connsiteY111" fmla="*/ 1693341 h 5424732"/>
              <a:gd name="connsiteX112" fmla="*/ 354042 w 4335537"/>
              <a:gd name="connsiteY112" fmla="*/ 1655792 h 5424732"/>
              <a:gd name="connsiteX113" fmla="*/ 396958 w 4335537"/>
              <a:gd name="connsiteY113" fmla="*/ 1621816 h 5424732"/>
              <a:gd name="connsiteX114" fmla="*/ 441659 w 4335537"/>
              <a:gd name="connsiteY114" fmla="*/ 1587842 h 5424732"/>
              <a:gd name="connsiteX115" fmla="*/ 486360 w 4335537"/>
              <a:gd name="connsiteY115" fmla="*/ 1553868 h 5424732"/>
              <a:gd name="connsiteX116" fmla="*/ 531064 w 4335537"/>
              <a:gd name="connsiteY116" fmla="*/ 1519895 h 5424732"/>
              <a:gd name="connsiteX117" fmla="*/ 572190 w 4335537"/>
              <a:gd name="connsiteY117" fmla="*/ 1484133 h 5424732"/>
              <a:gd name="connsiteX118" fmla="*/ 607953 w 4335537"/>
              <a:gd name="connsiteY118" fmla="*/ 1443007 h 5424732"/>
              <a:gd name="connsiteX119" fmla="*/ 640137 w 4335537"/>
              <a:gd name="connsiteY119" fmla="*/ 1403668 h 5424732"/>
              <a:gd name="connsiteX120" fmla="*/ 665170 w 4335537"/>
              <a:gd name="connsiteY120" fmla="*/ 1358966 h 5424732"/>
              <a:gd name="connsiteX121" fmla="*/ 686627 w 4335537"/>
              <a:gd name="connsiteY121" fmla="*/ 1310687 h 5424732"/>
              <a:gd name="connsiteX122" fmla="*/ 704508 w 4335537"/>
              <a:gd name="connsiteY122" fmla="*/ 1258830 h 5424732"/>
              <a:gd name="connsiteX123" fmla="*/ 720601 w 4335537"/>
              <a:gd name="connsiteY123" fmla="*/ 1205186 h 5424732"/>
              <a:gd name="connsiteX124" fmla="*/ 734906 w 4335537"/>
              <a:gd name="connsiteY124" fmla="*/ 1151543 h 5424732"/>
              <a:gd name="connsiteX125" fmla="*/ 749211 w 4335537"/>
              <a:gd name="connsiteY125" fmla="*/ 1096111 h 5424732"/>
              <a:gd name="connsiteX126" fmla="*/ 765304 w 4335537"/>
              <a:gd name="connsiteY126" fmla="*/ 1044257 h 5424732"/>
              <a:gd name="connsiteX127" fmla="*/ 783185 w 4335537"/>
              <a:gd name="connsiteY127" fmla="*/ 992400 h 5424732"/>
              <a:gd name="connsiteX128" fmla="*/ 804643 w 4335537"/>
              <a:gd name="connsiteY128" fmla="*/ 944123 h 5424732"/>
              <a:gd name="connsiteX129" fmla="*/ 831463 w 4335537"/>
              <a:gd name="connsiteY129" fmla="*/ 901209 h 5424732"/>
              <a:gd name="connsiteX130" fmla="*/ 863647 w 4335537"/>
              <a:gd name="connsiteY130" fmla="*/ 861870 h 5424732"/>
              <a:gd name="connsiteX131" fmla="*/ 902986 w 4335537"/>
              <a:gd name="connsiteY131" fmla="*/ 829684 h 5424732"/>
              <a:gd name="connsiteX132" fmla="*/ 945901 w 4335537"/>
              <a:gd name="connsiteY132" fmla="*/ 802863 h 5424732"/>
              <a:gd name="connsiteX133" fmla="*/ 994178 w 4335537"/>
              <a:gd name="connsiteY133" fmla="*/ 781405 h 5424732"/>
              <a:gd name="connsiteX134" fmla="*/ 1046034 w 4335537"/>
              <a:gd name="connsiteY134" fmla="*/ 763524 h 5424732"/>
              <a:gd name="connsiteX135" fmla="*/ 1097888 w 4335537"/>
              <a:gd name="connsiteY135" fmla="*/ 747431 h 5424732"/>
              <a:gd name="connsiteX136" fmla="*/ 1153319 w 4335537"/>
              <a:gd name="connsiteY136" fmla="*/ 733125 h 5424732"/>
              <a:gd name="connsiteX137" fmla="*/ 1206961 w 4335537"/>
              <a:gd name="connsiteY137" fmla="*/ 718820 h 5424732"/>
              <a:gd name="connsiteX138" fmla="*/ 1260605 w 4335537"/>
              <a:gd name="connsiteY138" fmla="*/ 702727 h 5424732"/>
              <a:gd name="connsiteX139" fmla="*/ 1312459 w 4335537"/>
              <a:gd name="connsiteY139" fmla="*/ 684846 h 5424732"/>
              <a:gd name="connsiteX140" fmla="*/ 1360737 w 4335537"/>
              <a:gd name="connsiteY140" fmla="*/ 663388 h 5424732"/>
              <a:gd name="connsiteX141" fmla="*/ 1405439 w 4335537"/>
              <a:gd name="connsiteY141" fmla="*/ 638356 h 5424732"/>
              <a:gd name="connsiteX142" fmla="*/ 1444777 w 4335537"/>
              <a:gd name="connsiteY142" fmla="*/ 606170 h 5424732"/>
              <a:gd name="connsiteX143" fmla="*/ 1485903 w 4335537"/>
              <a:gd name="connsiteY143" fmla="*/ 570407 h 5424732"/>
              <a:gd name="connsiteX144" fmla="*/ 1521666 w 4335537"/>
              <a:gd name="connsiteY144" fmla="*/ 529280 h 5424732"/>
              <a:gd name="connsiteX145" fmla="*/ 1555640 w 4335537"/>
              <a:gd name="connsiteY145" fmla="*/ 486366 h 5424732"/>
              <a:gd name="connsiteX146" fmla="*/ 1589613 w 4335537"/>
              <a:gd name="connsiteY146" fmla="*/ 441664 h 5424732"/>
              <a:gd name="connsiteX147" fmla="*/ 1623587 w 4335537"/>
              <a:gd name="connsiteY147" fmla="*/ 396960 h 5424732"/>
              <a:gd name="connsiteX148" fmla="*/ 1657560 w 4335537"/>
              <a:gd name="connsiteY148" fmla="*/ 354046 h 5424732"/>
              <a:gd name="connsiteX149" fmla="*/ 1695111 w 4335537"/>
              <a:gd name="connsiteY149" fmla="*/ 312919 h 5424732"/>
              <a:gd name="connsiteX150" fmla="*/ 1732660 w 4335537"/>
              <a:gd name="connsiteY150" fmla="*/ 277158 h 5424732"/>
              <a:gd name="connsiteX151" fmla="*/ 1775575 w 4335537"/>
              <a:gd name="connsiteY151" fmla="*/ 246759 h 5424732"/>
              <a:gd name="connsiteX152" fmla="*/ 1820277 w 4335537"/>
              <a:gd name="connsiteY152" fmla="*/ 223514 h 5424732"/>
              <a:gd name="connsiteX153" fmla="*/ 1873920 w 4335537"/>
              <a:gd name="connsiteY153" fmla="*/ 207421 h 5424732"/>
              <a:gd name="connsiteX154" fmla="*/ 1929352 w 4335537"/>
              <a:gd name="connsiteY154" fmla="*/ 200268 h 5424732"/>
              <a:gd name="connsiteX155" fmla="*/ 1986569 w 4335537"/>
              <a:gd name="connsiteY155" fmla="*/ 198480 h 5424732"/>
              <a:gd name="connsiteX156" fmla="*/ 2047363 w 4335537"/>
              <a:gd name="connsiteY156" fmla="*/ 203845 h 5424732"/>
              <a:gd name="connsiteX157" fmla="*/ 2108159 w 4335537"/>
              <a:gd name="connsiteY157" fmla="*/ 210998 h 5424732"/>
              <a:gd name="connsiteX158" fmla="*/ 2168955 w 4335537"/>
              <a:gd name="connsiteY158" fmla="*/ 219938 h 5424732"/>
              <a:gd name="connsiteX159" fmla="*/ 2229750 w 4335537"/>
              <a:gd name="connsiteY159" fmla="*/ 227091 h 5424732"/>
              <a:gd name="connsiteX160" fmla="*/ 2290544 w 4335537"/>
              <a:gd name="connsiteY160" fmla="*/ 230666 h 5424732"/>
              <a:gd name="connsiteX161" fmla="*/ 2349553 w 4335537"/>
              <a:gd name="connsiteY161" fmla="*/ 230666 h 5424732"/>
              <a:gd name="connsiteX162" fmla="*/ 2404984 w 4335537"/>
              <a:gd name="connsiteY162" fmla="*/ 223514 h 5424732"/>
              <a:gd name="connsiteX163" fmla="*/ 2460415 w 4335537"/>
              <a:gd name="connsiteY163" fmla="*/ 209208 h 5424732"/>
              <a:gd name="connsiteX164" fmla="*/ 2514057 w 4335537"/>
              <a:gd name="connsiteY164" fmla="*/ 187752 h 5424732"/>
              <a:gd name="connsiteX165" fmla="*/ 2567699 w 4335537"/>
              <a:gd name="connsiteY165" fmla="*/ 159141 h 5424732"/>
              <a:gd name="connsiteX166" fmla="*/ 2621342 w 4335537"/>
              <a:gd name="connsiteY166" fmla="*/ 130533 h 5424732"/>
              <a:gd name="connsiteX167" fmla="*/ 2674984 w 4335537"/>
              <a:gd name="connsiteY167" fmla="*/ 98346 h 5424732"/>
              <a:gd name="connsiteX168" fmla="*/ 2726840 w 4335537"/>
              <a:gd name="connsiteY168" fmla="*/ 67948 h 5424732"/>
              <a:gd name="connsiteX169" fmla="*/ 2782271 w 4335537"/>
              <a:gd name="connsiteY169" fmla="*/ 41127 h 5424732"/>
              <a:gd name="connsiteX170" fmla="*/ 2835913 w 4335537"/>
              <a:gd name="connsiteY170" fmla="*/ 19669 h 5424732"/>
              <a:gd name="connsiteX171" fmla="*/ 2891344 w 4335537"/>
              <a:gd name="connsiteY171" fmla="*/ 5363 h 542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335537" h="5424732">
                <a:moveTo>
                  <a:pt x="2948563" y="0"/>
                </a:moveTo>
                <a:lnTo>
                  <a:pt x="3005780" y="5363"/>
                </a:lnTo>
                <a:lnTo>
                  <a:pt x="3061211" y="19669"/>
                </a:lnTo>
                <a:lnTo>
                  <a:pt x="3114855" y="41127"/>
                </a:lnTo>
                <a:lnTo>
                  <a:pt x="3170284" y="67948"/>
                </a:lnTo>
                <a:lnTo>
                  <a:pt x="3222140" y="98346"/>
                </a:lnTo>
                <a:lnTo>
                  <a:pt x="3275784" y="130533"/>
                </a:lnTo>
                <a:lnTo>
                  <a:pt x="3329425" y="159141"/>
                </a:lnTo>
                <a:lnTo>
                  <a:pt x="3383067" y="187752"/>
                </a:lnTo>
                <a:lnTo>
                  <a:pt x="3434923" y="209208"/>
                </a:lnTo>
                <a:lnTo>
                  <a:pt x="3492142" y="223514"/>
                </a:lnTo>
                <a:lnTo>
                  <a:pt x="3547571" y="230666"/>
                </a:lnTo>
                <a:lnTo>
                  <a:pt x="3606578" y="230666"/>
                </a:lnTo>
                <a:lnTo>
                  <a:pt x="3667374" y="227091"/>
                </a:lnTo>
                <a:lnTo>
                  <a:pt x="3728169" y="219938"/>
                </a:lnTo>
                <a:lnTo>
                  <a:pt x="3788965" y="210998"/>
                </a:lnTo>
                <a:lnTo>
                  <a:pt x="3849759" y="203845"/>
                </a:lnTo>
                <a:lnTo>
                  <a:pt x="3910555" y="198480"/>
                </a:lnTo>
                <a:lnTo>
                  <a:pt x="3967772" y="200268"/>
                </a:lnTo>
                <a:lnTo>
                  <a:pt x="4023204" y="207421"/>
                </a:lnTo>
                <a:lnTo>
                  <a:pt x="4076847" y="223514"/>
                </a:lnTo>
                <a:lnTo>
                  <a:pt x="4121551" y="246759"/>
                </a:lnTo>
                <a:lnTo>
                  <a:pt x="4164463" y="277158"/>
                </a:lnTo>
                <a:lnTo>
                  <a:pt x="4202013" y="312919"/>
                </a:lnTo>
                <a:lnTo>
                  <a:pt x="4239564" y="354046"/>
                </a:lnTo>
                <a:lnTo>
                  <a:pt x="4273537" y="396960"/>
                </a:lnTo>
                <a:lnTo>
                  <a:pt x="4307511" y="441664"/>
                </a:lnTo>
                <a:lnTo>
                  <a:pt x="4335537" y="478541"/>
                </a:lnTo>
                <a:lnTo>
                  <a:pt x="4335537" y="5411497"/>
                </a:lnTo>
                <a:lnTo>
                  <a:pt x="4325479" y="5424732"/>
                </a:lnTo>
                <a:lnTo>
                  <a:pt x="1571645" y="5424732"/>
                </a:lnTo>
                <a:lnTo>
                  <a:pt x="1555640" y="5403672"/>
                </a:lnTo>
                <a:lnTo>
                  <a:pt x="1521666" y="5360758"/>
                </a:lnTo>
                <a:lnTo>
                  <a:pt x="1485903" y="5319632"/>
                </a:lnTo>
                <a:lnTo>
                  <a:pt x="1444777" y="5283868"/>
                </a:lnTo>
                <a:lnTo>
                  <a:pt x="1405439" y="5251682"/>
                </a:lnTo>
                <a:lnTo>
                  <a:pt x="1360737" y="5226651"/>
                </a:lnTo>
                <a:lnTo>
                  <a:pt x="1312459" y="5205192"/>
                </a:lnTo>
                <a:lnTo>
                  <a:pt x="1260605" y="5187312"/>
                </a:lnTo>
                <a:lnTo>
                  <a:pt x="1206961" y="5171219"/>
                </a:lnTo>
                <a:lnTo>
                  <a:pt x="1153319" y="5156913"/>
                </a:lnTo>
                <a:lnTo>
                  <a:pt x="1097888" y="5142608"/>
                </a:lnTo>
                <a:lnTo>
                  <a:pt x="1046034" y="5126515"/>
                </a:lnTo>
                <a:lnTo>
                  <a:pt x="994178" y="5108634"/>
                </a:lnTo>
                <a:lnTo>
                  <a:pt x="945901" y="5087176"/>
                </a:lnTo>
                <a:lnTo>
                  <a:pt x="902986" y="5060355"/>
                </a:lnTo>
                <a:lnTo>
                  <a:pt x="863647" y="5028169"/>
                </a:lnTo>
                <a:lnTo>
                  <a:pt x="831463" y="4988832"/>
                </a:lnTo>
                <a:lnTo>
                  <a:pt x="804643" y="4945915"/>
                </a:lnTo>
                <a:lnTo>
                  <a:pt x="783185" y="4897636"/>
                </a:lnTo>
                <a:lnTo>
                  <a:pt x="765304" y="4845782"/>
                </a:lnTo>
                <a:lnTo>
                  <a:pt x="749211" y="4793927"/>
                </a:lnTo>
                <a:lnTo>
                  <a:pt x="734906" y="4738495"/>
                </a:lnTo>
                <a:lnTo>
                  <a:pt x="720601" y="4684853"/>
                </a:lnTo>
                <a:lnTo>
                  <a:pt x="704508" y="4631208"/>
                </a:lnTo>
                <a:lnTo>
                  <a:pt x="686627" y="4579352"/>
                </a:lnTo>
                <a:lnTo>
                  <a:pt x="665170" y="4531073"/>
                </a:lnTo>
                <a:lnTo>
                  <a:pt x="640137" y="4486371"/>
                </a:lnTo>
                <a:lnTo>
                  <a:pt x="607953" y="4447032"/>
                </a:lnTo>
                <a:lnTo>
                  <a:pt x="572190" y="4405905"/>
                </a:lnTo>
                <a:lnTo>
                  <a:pt x="531064" y="4370144"/>
                </a:lnTo>
                <a:lnTo>
                  <a:pt x="486360" y="4336170"/>
                </a:lnTo>
                <a:lnTo>
                  <a:pt x="441659" y="4302196"/>
                </a:lnTo>
                <a:lnTo>
                  <a:pt x="396958" y="4268222"/>
                </a:lnTo>
                <a:lnTo>
                  <a:pt x="354042" y="4234246"/>
                </a:lnTo>
                <a:lnTo>
                  <a:pt x="312916" y="4196697"/>
                </a:lnTo>
                <a:lnTo>
                  <a:pt x="277155" y="4159148"/>
                </a:lnTo>
                <a:lnTo>
                  <a:pt x="246759" y="4116232"/>
                </a:lnTo>
                <a:lnTo>
                  <a:pt x="223513" y="4071530"/>
                </a:lnTo>
                <a:lnTo>
                  <a:pt x="207420" y="4017888"/>
                </a:lnTo>
                <a:lnTo>
                  <a:pt x="200268" y="3962456"/>
                </a:lnTo>
                <a:lnTo>
                  <a:pt x="198478" y="3905234"/>
                </a:lnTo>
                <a:lnTo>
                  <a:pt x="203843" y="3844439"/>
                </a:lnTo>
                <a:lnTo>
                  <a:pt x="210996" y="3783644"/>
                </a:lnTo>
                <a:lnTo>
                  <a:pt x="219936" y="3722847"/>
                </a:lnTo>
                <a:lnTo>
                  <a:pt x="227088" y="3662052"/>
                </a:lnTo>
                <a:lnTo>
                  <a:pt x="230666" y="3601257"/>
                </a:lnTo>
                <a:lnTo>
                  <a:pt x="230666" y="3542248"/>
                </a:lnTo>
                <a:lnTo>
                  <a:pt x="223513" y="3486818"/>
                </a:lnTo>
                <a:lnTo>
                  <a:pt x="209208" y="3431386"/>
                </a:lnTo>
                <a:lnTo>
                  <a:pt x="187750" y="3379529"/>
                </a:lnTo>
                <a:lnTo>
                  <a:pt x="160929" y="3325887"/>
                </a:lnTo>
                <a:lnTo>
                  <a:pt x="130531" y="3272245"/>
                </a:lnTo>
                <a:lnTo>
                  <a:pt x="98347" y="3218601"/>
                </a:lnTo>
                <a:lnTo>
                  <a:pt x="67949" y="3166744"/>
                </a:lnTo>
                <a:lnTo>
                  <a:pt x="41126" y="3111314"/>
                </a:lnTo>
                <a:lnTo>
                  <a:pt x="19670" y="3057670"/>
                </a:lnTo>
                <a:lnTo>
                  <a:pt x="5365" y="3002238"/>
                </a:lnTo>
                <a:lnTo>
                  <a:pt x="0" y="2945018"/>
                </a:lnTo>
                <a:lnTo>
                  <a:pt x="5365" y="2887800"/>
                </a:lnTo>
                <a:lnTo>
                  <a:pt x="19670" y="2832369"/>
                </a:lnTo>
                <a:lnTo>
                  <a:pt x="41126" y="2778724"/>
                </a:lnTo>
                <a:lnTo>
                  <a:pt x="67949" y="2723294"/>
                </a:lnTo>
                <a:lnTo>
                  <a:pt x="98347" y="2671438"/>
                </a:lnTo>
                <a:lnTo>
                  <a:pt x="130531" y="2617795"/>
                </a:lnTo>
                <a:lnTo>
                  <a:pt x="160929" y="2564151"/>
                </a:lnTo>
                <a:lnTo>
                  <a:pt x="187750" y="2510509"/>
                </a:lnTo>
                <a:lnTo>
                  <a:pt x="209208" y="2458652"/>
                </a:lnTo>
                <a:lnTo>
                  <a:pt x="223513" y="2403220"/>
                </a:lnTo>
                <a:lnTo>
                  <a:pt x="230666" y="2347790"/>
                </a:lnTo>
                <a:lnTo>
                  <a:pt x="230666" y="2288783"/>
                </a:lnTo>
                <a:lnTo>
                  <a:pt x="227088" y="2227986"/>
                </a:lnTo>
                <a:lnTo>
                  <a:pt x="219936" y="2167191"/>
                </a:lnTo>
                <a:lnTo>
                  <a:pt x="210996" y="2106394"/>
                </a:lnTo>
                <a:lnTo>
                  <a:pt x="203843" y="2045599"/>
                </a:lnTo>
                <a:lnTo>
                  <a:pt x="198478" y="1984804"/>
                </a:lnTo>
                <a:lnTo>
                  <a:pt x="200268" y="1927585"/>
                </a:lnTo>
                <a:lnTo>
                  <a:pt x="207420" y="1872153"/>
                </a:lnTo>
                <a:lnTo>
                  <a:pt x="223513" y="1818508"/>
                </a:lnTo>
                <a:lnTo>
                  <a:pt x="246759" y="1773807"/>
                </a:lnTo>
                <a:lnTo>
                  <a:pt x="277155" y="1730892"/>
                </a:lnTo>
                <a:lnTo>
                  <a:pt x="312916" y="1693341"/>
                </a:lnTo>
                <a:lnTo>
                  <a:pt x="354042" y="1655792"/>
                </a:lnTo>
                <a:lnTo>
                  <a:pt x="396958" y="1621816"/>
                </a:lnTo>
                <a:lnTo>
                  <a:pt x="441659" y="1587842"/>
                </a:lnTo>
                <a:lnTo>
                  <a:pt x="486360" y="1553868"/>
                </a:lnTo>
                <a:lnTo>
                  <a:pt x="531064" y="1519895"/>
                </a:lnTo>
                <a:lnTo>
                  <a:pt x="572190" y="1484133"/>
                </a:lnTo>
                <a:lnTo>
                  <a:pt x="607953" y="1443007"/>
                </a:lnTo>
                <a:lnTo>
                  <a:pt x="640137" y="1403668"/>
                </a:lnTo>
                <a:lnTo>
                  <a:pt x="665170" y="1358966"/>
                </a:lnTo>
                <a:lnTo>
                  <a:pt x="686627" y="1310687"/>
                </a:lnTo>
                <a:lnTo>
                  <a:pt x="704508" y="1258830"/>
                </a:lnTo>
                <a:lnTo>
                  <a:pt x="720601" y="1205186"/>
                </a:lnTo>
                <a:lnTo>
                  <a:pt x="734906" y="1151543"/>
                </a:lnTo>
                <a:lnTo>
                  <a:pt x="749211" y="1096111"/>
                </a:lnTo>
                <a:lnTo>
                  <a:pt x="765304" y="1044257"/>
                </a:lnTo>
                <a:lnTo>
                  <a:pt x="783185" y="992400"/>
                </a:lnTo>
                <a:lnTo>
                  <a:pt x="804643" y="944123"/>
                </a:lnTo>
                <a:lnTo>
                  <a:pt x="831463" y="901209"/>
                </a:lnTo>
                <a:lnTo>
                  <a:pt x="863647" y="861870"/>
                </a:lnTo>
                <a:lnTo>
                  <a:pt x="902986" y="829684"/>
                </a:lnTo>
                <a:lnTo>
                  <a:pt x="945901" y="802863"/>
                </a:lnTo>
                <a:lnTo>
                  <a:pt x="994178" y="781405"/>
                </a:lnTo>
                <a:lnTo>
                  <a:pt x="1046034" y="763524"/>
                </a:lnTo>
                <a:lnTo>
                  <a:pt x="1097888" y="747431"/>
                </a:lnTo>
                <a:lnTo>
                  <a:pt x="1153319" y="733125"/>
                </a:lnTo>
                <a:lnTo>
                  <a:pt x="1206961" y="718820"/>
                </a:lnTo>
                <a:lnTo>
                  <a:pt x="1260605" y="702727"/>
                </a:lnTo>
                <a:lnTo>
                  <a:pt x="1312459" y="684846"/>
                </a:lnTo>
                <a:lnTo>
                  <a:pt x="1360737" y="663388"/>
                </a:lnTo>
                <a:lnTo>
                  <a:pt x="1405439" y="638356"/>
                </a:lnTo>
                <a:lnTo>
                  <a:pt x="1444777" y="606170"/>
                </a:lnTo>
                <a:lnTo>
                  <a:pt x="1485903" y="570407"/>
                </a:lnTo>
                <a:lnTo>
                  <a:pt x="1521666" y="529280"/>
                </a:lnTo>
                <a:lnTo>
                  <a:pt x="1555640" y="486366"/>
                </a:lnTo>
                <a:lnTo>
                  <a:pt x="1589613" y="441664"/>
                </a:lnTo>
                <a:lnTo>
                  <a:pt x="1623587" y="396960"/>
                </a:lnTo>
                <a:lnTo>
                  <a:pt x="1657560" y="354046"/>
                </a:lnTo>
                <a:lnTo>
                  <a:pt x="1695111" y="312919"/>
                </a:lnTo>
                <a:lnTo>
                  <a:pt x="1732660" y="277158"/>
                </a:lnTo>
                <a:lnTo>
                  <a:pt x="1775575" y="246759"/>
                </a:lnTo>
                <a:lnTo>
                  <a:pt x="1820277" y="223514"/>
                </a:lnTo>
                <a:lnTo>
                  <a:pt x="1873920" y="207421"/>
                </a:lnTo>
                <a:lnTo>
                  <a:pt x="1929352" y="200268"/>
                </a:lnTo>
                <a:lnTo>
                  <a:pt x="1986569" y="198480"/>
                </a:lnTo>
                <a:lnTo>
                  <a:pt x="2047363" y="203845"/>
                </a:lnTo>
                <a:lnTo>
                  <a:pt x="2108159" y="210998"/>
                </a:lnTo>
                <a:lnTo>
                  <a:pt x="2168955" y="219938"/>
                </a:lnTo>
                <a:lnTo>
                  <a:pt x="2229750" y="227091"/>
                </a:lnTo>
                <a:lnTo>
                  <a:pt x="2290544" y="230666"/>
                </a:lnTo>
                <a:lnTo>
                  <a:pt x="2349553" y="230666"/>
                </a:lnTo>
                <a:lnTo>
                  <a:pt x="2404984" y="223514"/>
                </a:lnTo>
                <a:lnTo>
                  <a:pt x="2460415" y="209208"/>
                </a:lnTo>
                <a:lnTo>
                  <a:pt x="2514057" y="187752"/>
                </a:lnTo>
                <a:lnTo>
                  <a:pt x="2567699" y="159141"/>
                </a:lnTo>
                <a:lnTo>
                  <a:pt x="2621342" y="130533"/>
                </a:lnTo>
                <a:lnTo>
                  <a:pt x="2674984" y="98346"/>
                </a:lnTo>
                <a:lnTo>
                  <a:pt x="2726840" y="67948"/>
                </a:lnTo>
                <a:lnTo>
                  <a:pt x="2782271" y="41127"/>
                </a:lnTo>
                <a:lnTo>
                  <a:pt x="2835913" y="19669"/>
                </a:lnTo>
                <a:lnTo>
                  <a:pt x="2891344" y="536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CBC23C51-C060-FA40-8684-4168CEBF6252}"/>
              </a:ext>
            </a:extLst>
          </p:cNvPr>
          <p:cNvPicPr>
            <a:picLocks noChangeAspect="1"/>
          </p:cNvPicPr>
          <p:nvPr/>
        </p:nvPicPr>
        <p:blipFill>
          <a:blip r:embed="rId3"/>
          <a:stretch>
            <a:fillRect/>
          </a:stretch>
        </p:blipFill>
        <p:spPr>
          <a:xfrm>
            <a:off x="9045676" y="2723431"/>
            <a:ext cx="3146324" cy="3448026"/>
          </a:xfrm>
          <a:prstGeom prst="rect">
            <a:avLst/>
          </a:prstGeom>
        </p:spPr>
      </p:pic>
      <p:sp>
        <p:nvSpPr>
          <p:cNvPr id="6" name="Slide Number Placeholder 5">
            <a:extLst>
              <a:ext uri="{FF2B5EF4-FFF2-40B4-BE49-F238E27FC236}">
                <a16:creationId xmlns:a16="http://schemas.microsoft.com/office/drawing/2014/main" id="{138E5506-AEF5-1D47-AFBE-33D61FB59CE1}"/>
              </a:ext>
            </a:extLst>
          </p:cNvPr>
          <p:cNvSpPr>
            <a:spLocks noGrp="1"/>
          </p:cNvSpPr>
          <p:nvPr>
            <p:ph type="sldNum" sz="quarter" idx="12"/>
          </p:nvPr>
        </p:nvSpPr>
        <p:spPr/>
        <p:txBody>
          <a:bodyPr/>
          <a:lstStyle/>
          <a:p>
            <a:fld id="{C0B91729-795A-AB4F-BD93-8A9FD685D00B}" type="slidenum">
              <a:rPr lang="x-none" smtClean="0"/>
              <a:t>1</a:t>
            </a:fld>
            <a:endParaRPr lang="x-none"/>
          </a:p>
        </p:txBody>
      </p:sp>
    </p:spTree>
    <p:extLst>
      <p:ext uri="{BB962C8B-B14F-4D97-AF65-F5344CB8AC3E}">
        <p14:creationId xmlns:p14="http://schemas.microsoft.com/office/powerpoint/2010/main" val="2588382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DBD634-F2E9-5845-BD5E-B4558BB01175}"/>
              </a:ext>
            </a:extLst>
          </p:cNvPr>
          <p:cNvSpPr>
            <a:spLocks noGrp="1"/>
          </p:cNvSpPr>
          <p:nvPr>
            <p:ph type="title"/>
          </p:nvPr>
        </p:nvSpPr>
        <p:spPr>
          <a:xfrm>
            <a:off x="1271588" y="662400"/>
            <a:ext cx="10055721" cy="1325563"/>
          </a:xfrm>
        </p:spPr>
        <p:txBody>
          <a:bodyPr anchor="t">
            <a:normAutofit/>
          </a:bodyPr>
          <a:lstStyle/>
          <a:p>
            <a:r>
              <a:rPr lang="x-none" b="1" dirty="0"/>
              <a:t>Trap Door Function</a:t>
            </a:r>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A3E5156D-BB5A-5B48-A010-DEC7CC16F673}"/>
              </a:ext>
            </a:extLst>
          </p:cNvPr>
          <p:cNvSpPr>
            <a:spLocks noGrp="1"/>
          </p:cNvSpPr>
          <p:nvPr>
            <p:ph idx="1"/>
          </p:nvPr>
        </p:nvSpPr>
        <p:spPr>
          <a:xfrm>
            <a:off x="1251678" y="1571625"/>
            <a:ext cx="10089112" cy="4623975"/>
          </a:xfrm>
        </p:spPr>
        <p:txBody>
          <a:bodyPr>
            <a:normAutofit/>
          </a:bodyPr>
          <a:lstStyle/>
          <a:p>
            <a:pPr marL="0" indent="0" algn="just">
              <a:buNone/>
            </a:pPr>
            <a:r>
              <a:rPr lang="x-none" sz="2400" dirty="0"/>
              <a:t>A Trap door function is a function that is easy to compute in one direction yet difficult to compute in the oppsite direction(inverse) without special information is called trapdoor.</a:t>
            </a:r>
          </a:p>
          <a:p>
            <a:endParaRPr lang="en-GB" sz="2000" dirty="0">
              <a:effectLst/>
            </a:endParaRPr>
          </a:p>
          <a:p>
            <a:endParaRPr lang="x-none" sz="2000" dirty="0">
              <a:solidFill>
                <a:schemeClr val="tx1">
                  <a:alpha val="60000"/>
                </a:schemeClr>
              </a:solidFill>
            </a:endParaRPr>
          </a:p>
        </p:txBody>
      </p:sp>
      <p:sp>
        <p:nvSpPr>
          <p:cNvPr id="9" name="Content Placeholder 2">
            <a:extLst>
              <a:ext uri="{FF2B5EF4-FFF2-40B4-BE49-F238E27FC236}">
                <a16:creationId xmlns:a16="http://schemas.microsoft.com/office/drawing/2014/main" id="{C027570D-C427-FB40-A110-33D29EE1812F}"/>
              </a:ext>
            </a:extLst>
          </p:cNvPr>
          <p:cNvSpPr txBox="1">
            <a:spLocks/>
          </p:cNvSpPr>
          <p:nvPr/>
        </p:nvSpPr>
        <p:spPr>
          <a:xfrm>
            <a:off x="838200" y="1539875"/>
            <a:ext cx="10515600" cy="51895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p>
          <a:p>
            <a:pPr marL="0" indent="0">
              <a:buFont typeface="Arial" panose="020B0604020202020204" pitchFamily="34" charset="0"/>
              <a:buNone/>
            </a:pPr>
            <a:endParaRPr lang="x-none" dirty="0"/>
          </a:p>
        </p:txBody>
      </p:sp>
      <p:sp>
        <p:nvSpPr>
          <p:cNvPr id="13" name="Content Placeholder 2">
            <a:extLst>
              <a:ext uri="{FF2B5EF4-FFF2-40B4-BE49-F238E27FC236}">
                <a16:creationId xmlns:a16="http://schemas.microsoft.com/office/drawing/2014/main" id="{6585308C-ACB2-F349-B7FC-ED1AA6B8051F}"/>
              </a:ext>
            </a:extLst>
          </p:cNvPr>
          <p:cNvSpPr txBox="1">
            <a:spLocks/>
          </p:cNvSpPr>
          <p:nvPr/>
        </p:nvSpPr>
        <p:spPr>
          <a:xfrm>
            <a:off x="838200" y="163796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x-none" dirty="0"/>
          </a:p>
          <a:p>
            <a:pPr marL="0" indent="0">
              <a:buFont typeface="Arial" panose="020B0604020202020204" pitchFamily="34" charset="0"/>
              <a:buNone/>
            </a:pPr>
            <a:endParaRPr lang="x-none" dirty="0"/>
          </a:p>
        </p:txBody>
      </p:sp>
      <p:sp>
        <p:nvSpPr>
          <p:cNvPr id="14" name="Oval 13">
            <a:extLst>
              <a:ext uri="{FF2B5EF4-FFF2-40B4-BE49-F238E27FC236}">
                <a16:creationId xmlns:a16="http://schemas.microsoft.com/office/drawing/2014/main" id="{A6CFCD9B-035F-A74C-97FE-F09A87FCFD40}"/>
              </a:ext>
            </a:extLst>
          </p:cNvPr>
          <p:cNvSpPr/>
          <p:nvPr/>
        </p:nvSpPr>
        <p:spPr>
          <a:xfrm>
            <a:off x="3200400" y="3343940"/>
            <a:ext cx="776177" cy="190854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x-none" dirty="0"/>
              <a:t>x</a:t>
            </a:r>
          </a:p>
        </p:txBody>
      </p:sp>
      <p:sp>
        <p:nvSpPr>
          <p:cNvPr id="15" name="Oval 14">
            <a:extLst>
              <a:ext uri="{FF2B5EF4-FFF2-40B4-BE49-F238E27FC236}">
                <a16:creationId xmlns:a16="http://schemas.microsoft.com/office/drawing/2014/main" id="{6C647403-FC6F-7245-918D-B78E0F8A41E6}"/>
              </a:ext>
            </a:extLst>
          </p:cNvPr>
          <p:cNvSpPr/>
          <p:nvPr/>
        </p:nvSpPr>
        <p:spPr>
          <a:xfrm>
            <a:off x="5539563" y="3343940"/>
            <a:ext cx="776177" cy="190854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F</a:t>
            </a:r>
            <a:r>
              <a:rPr lang="x-none" dirty="0"/>
              <a:t>(x)</a:t>
            </a:r>
          </a:p>
        </p:txBody>
      </p:sp>
      <p:cxnSp>
        <p:nvCxnSpPr>
          <p:cNvPr id="16" name="Straight Arrow Connector 15">
            <a:extLst>
              <a:ext uri="{FF2B5EF4-FFF2-40B4-BE49-F238E27FC236}">
                <a16:creationId xmlns:a16="http://schemas.microsoft.com/office/drawing/2014/main" id="{EB60D64C-15FF-8F40-8401-4432AD1CD1EA}"/>
              </a:ext>
            </a:extLst>
          </p:cNvPr>
          <p:cNvCxnSpPr/>
          <p:nvPr/>
        </p:nvCxnSpPr>
        <p:spPr>
          <a:xfrm>
            <a:off x="3827721" y="3859619"/>
            <a:ext cx="19351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57E151CF-179C-A24B-B299-5CA73C05E10B}"/>
              </a:ext>
            </a:extLst>
          </p:cNvPr>
          <p:cNvSpPr txBox="1"/>
          <p:nvPr/>
        </p:nvSpPr>
        <p:spPr>
          <a:xfrm>
            <a:off x="4370732" y="3422506"/>
            <a:ext cx="600485" cy="369332"/>
          </a:xfrm>
          <a:prstGeom prst="rect">
            <a:avLst/>
          </a:prstGeom>
          <a:noFill/>
        </p:spPr>
        <p:txBody>
          <a:bodyPr wrap="none" rtlCol="0">
            <a:spAutoFit/>
          </a:bodyPr>
          <a:lstStyle/>
          <a:p>
            <a:r>
              <a:rPr lang="x-none" dirty="0"/>
              <a:t>easy</a:t>
            </a:r>
          </a:p>
        </p:txBody>
      </p:sp>
      <p:cxnSp>
        <p:nvCxnSpPr>
          <p:cNvPr id="18" name="Straight Arrow Connector 17">
            <a:extLst>
              <a:ext uri="{FF2B5EF4-FFF2-40B4-BE49-F238E27FC236}">
                <a16:creationId xmlns:a16="http://schemas.microsoft.com/office/drawing/2014/main" id="{3E9447D5-EB8A-654F-986F-D63F7B827E91}"/>
              </a:ext>
            </a:extLst>
          </p:cNvPr>
          <p:cNvCxnSpPr/>
          <p:nvPr/>
        </p:nvCxnSpPr>
        <p:spPr>
          <a:xfrm flipH="1">
            <a:off x="3827721" y="4287580"/>
            <a:ext cx="19351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F3B24953-5B5E-4942-9E30-56AB264AA82B}"/>
              </a:ext>
            </a:extLst>
          </p:cNvPr>
          <p:cNvSpPr txBox="1"/>
          <p:nvPr/>
        </p:nvSpPr>
        <p:spPr>
          <a:xfrm>
            <a:off x="4550735" y="4423144"/>
            <a:ext cx="615938" cy="369332"/>
          </a:xfrm>
          <a:prstGeom prst="rect">
            <a:avLst/>
          </a:prstGeom>
          <a:noFill/>
        </p:spPr>
        <p:txBody>
          <a:bodyPr wrap="none" rtlCol="0">
            <a:spAutoFit/>
          </a:bodyPr>
          <a:lstStyle/>
          <a:p>
            <a:r>
              <a:rPr lang="x-none" dirty="0"/>
              <a:t>hard</a:t>
            </a:r>
          </a:p>
        </p:txBody>
      </p:sp>
      <p:cxnSp>
        <p:nvCxnSpPr>
          <p:cNvPr id="20" name="Straight Arrow Connector 19">
            <a:extLst>
              <a:ext uri="{FF2B5EF4-FFF2-40B4-BE49-F238E27FC236}">
                <a16:creationId xmlns:a16="http://schemas.microsoft.com/office/drawing/2014/main" id="{A8A1142A-C1F2-6847-B0CB-D6963AA76EFC}"/>
              </a:ext>
            </a:extLst>
          </p:cNvPr>
          <p:cNvCxnSpPr/>
          <p:nvPr/>
        </p:nvCxnSpPr>
        <p:spPr>
          <a:xfrm flipH="1">
            <a:off x="3827721" y="4792476"/>
            <a:ext cx="20999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789C531B-2F56-CB4C-930F-27CA50036518}"/>
              </a:ext>
            </a:extLst>
          </p:cNvPr>
          <p:cNvSpPr txBox="1"/>
          <p:nvPr/>
        </p:nvSpPr>
        <p:spPr>
          <a:xfrm>
            <a:off x="3974644" y="4919964"/>
            <a:ext cx="2849154" cy="646331"/>
          </a:xfrm>
          <a:prstGeom prst="rect">
            <a:avLst/>
          </a:prstGeom>
          <a:noFill/>
        </p:spPr>
        <p:txBody>
          <a:bodyPr wrap="square" rtlCol="0">
            <a:spAutoFit/>
          </a:bodyPr>
          <a:lstStyle/>
          <a:p>
            <a:r>
              <a:rPr lang="en-GB" dirty="0"/>
              <a:t>E</a:t>
            </a:r>
            <a:r>
              <a:rPr lang="x-none" dirty="0"/>
              <a:t>asy if given</a:t>
            </a:r>
          </a:p>
          <a:p>
            <a:r>
              <a:rPr lang="en-GB" dirty="0"/>
              <a:t>“T</a:t>
            </a:r>
            <a:r>
              <a:rPr lang="x-none" dirty="0"/>
              <a:t>”</a:t>
            </a:r>
            <a:r>
              <a:rPr lang="x-none" dirty="0">
                <a:sym typeface="Wingdings" pitchFamily="2" charset="2"/>
              </a:rPr>
              <a:t> trapdoor value</a:t>
            </a:r>
            <a:endParaRPr lang="x-none" dirty="0"/>
          </a:p>
        </p:txBody>
      </p:sp>
      <p:pic>
        <p:nvPicPr>
          <p:cNvPr id="22" name="Picture 21" descr="A picture containing text&#10;&#10;Description automatically generated">
            <a:extLst>
              <a:ext uri="{FF2B5EF4-FFF2-40B4-BE49-F238E27FC236}">
                <a16:creationId xmlns:a16="http://schemas.microsoft.com/office/drawing/2014/main" id="{80A669C3-DC89-CE40-96FE-DFE09CAF1E4F}"/>
              </a:ext>
            </a:extLst>
          </p:cNvPr>
          <p:cNvPicPr>
            <a:picLocks noChangeAspect="1"/>
          </p:cNvPicPr>
          <p:nvPr/>
        </p:nvPicPr>
        <p:blipFill>
          <a:blip r:embed="rId2"/>
          <a:stretch>
            <a:fillRect/>
          </a:stretch>
        </p:blipFill>
        <p:spPr>
          <a:xfrm>
            <a:off x="9410700" y="90900"/>
            <a:ext cx="2781300" cy="1143000"/>
          </a:xfrm>
          <a:prstGeom prst="rect">
            <a:avLst/>
          </a:prstGeom>
        </p:spPr>
      </p:pic>
      <p:sp>
        <p:nvSpPr>
          <p:cNvPr id="4" name="Slide Number Placeholder 3">
            <a:extLst>
              <a:ext uri="{FF2B5EF4-FFF2-40B4-BE49-F238E27FC236}">
                <a16:creationId xmlns:a16="http://schemas.microsoft.com/office/drawing/2014/main" id="{64AF4C4A-C17C-884F-AD18-44849A739791}"/>
              </a:ext>
            </a:extLst>
          </p:cNvPr>
          <p:cNvSpPr>
            <a:spLocks noGrp="1"/>
          </p:cNvSpPr>
          <p:nvPr>
            <p:ph type="sldNum" sz="quarter" idx="12"/>
          </p:nvPr>
        </p:nvSpPr>
        <p:spPr/>
        <p:txBody>
          <a:bodyPr/>
          <a:lstStyle/>
          <a:p>
            <a:fld id="{C0B91729-795A-AB4F-BD93-8A9FD685D00B}" type="slidenum">
              <a:rPr lang="x-none" smtClean="0"/>
              <a:t>10</a:t>
            </a:fld>
            <a:endParaRPr lang="x-none"/>
          </a:p>
        </p:txBody>
      </p:sp>
    </p:spTree>
    <p:extLst>
      <p:ext uri="{BB962C8B-B14F-4D97-AF65-F5344CB8AC3E}">
        <p14:creationId xmlns:p14="http://schemas.microsoft.com/office/powerpoint/2010/main" val="169942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811AA3CE-D149-904A-B098-8FE5F87FD383}"/>
              </a:ext>
            </a:extLst>
          </p:cNvPr>
          <p:cNvSpPr>
            <a:spLocks noGrp="1"/>
          </p:cNvSpPr>
          <p:nvPr>
            <p:ph idx="1"/>
          </p:nvPr>
        </p:nvSpPr>
        <p:spPr>
          <a:xfrm>
            <a:off x="1251678" y="2286001"/>
            <a:ext cx="10089112" cy="3909599"/>
          </a:xfrm>
        </p:spPr>
        <p:txBody>
          <a:bodyPr>
            <a:normAutofit/>
          </a:bodyPr>
          <a:lstStyle/>
          <a:p>
            <a:pPr marL="0" indent="0" algn="ctr">
              <a:buNone/>
            </a:pPr>
            <a:r>
              <a:rPr lang="x-none" sz="4400" b="1" dirty="0">
                <a:solidFill>
                  <a:schemeClr val="tx1">
                    <a:alpha val="60000"/>
                  </a:schemeClr>
                </a:solidFill>
                <a:latin typeface="+mj-lt"/>
              </a:rPr>
              <a:t>GEOMETRY</a:t>
            </a:r>
          </a:p>
          <a:p>
            <a:pPr marL="0" indent="0" algn="ctr">
              <a:buNone/>
            </a:pPr>
            <a:r>
              <a:rPr lang="x-none" sz="4400" b="1" dirty="0">
                <a:solidFill>
                  <a:schemeClr val="tx1">
                    <a:alpha val="60000"/>
                  </a:schemeClr>
                </a:solidFill>
                <a:latin typeface="+mj-lt"/>
              </a:rPr>
              <a:t> OF </a:t>
            </a:r>
          </a:p>
          <a:p>
            <a:pPr marL="0" indent="0" algn="ctr">
              <a:buNone/>
            </a:pPr>
            <a:r>
              <a:rPr lang="x-none" sz="4400" b="1" dirty="0">
                <a:solidFill>
                  <a:schemeClr val="tx1">
                    <a:alpha val="60000"/>
                  </a:schemeClr>
                </a:solidFill>
                <a:latin typeface="+mj-lt"/>
              </a:rPr>
              <a:t>ELLPTIC CURVE</a:t>
            </a:r>
          </a:p>
        </p:txBody>
      </p:sp>
      <p:pic>
        <p:nvPicPr>
          <p:cNvPr id="9" name="Picture 8" descr="A picture containing text&#10;&#10;Description automatically generated">
            <a:extLst>
              <a:ext uri="{FF2B5EF4-FFF2-40B4-BE49-F238E27FC236}">
                <a16:creationId xmlns:a16="http://schemas.microsoft.com/office/drawing/2014/main" id="{C73AB039-C797-EA44-AEE5-7F613C8ADD97}"/>
              </a:ext>
            </a:extLst>
          </p:cNvPr>
          <p:cNvPicPr>
            <a:picLocks noChangeAspect="1"/>
          </p:cNvPicPr>
          <p:nvPr/>
        </p:nvPicPr>
        <p:blipFill>
          <a:blip r:embed="rId2"/>
          <a:stretch>
            <a:fillRect/>
          </a:stretch>
        </p:blipFill>
        <p:spPr>
          <a:xfrm>
            <a:off x="9410700" y="0"/>
            <a:ext cx="2781300" cy="1143000"/>
          </a:xfrm>
          <a:prstGeom prst="rect">
            <a:avLst/>
          </a:prstGeom>
        </p:spPr>
      </p:pic>
      <p:sp>
        <p:nvSpPr>
          <p:cNvPr id="2" name="Slide Number Placeholder 1">
            <a:extLst>
              <a:ext uri="{FF2B5EF4-FFF2-40B4-BE49-F238E27FC236}">
                <a16:creationId xmlns:a16="http://schemas.microsoft.com/office/drawing/2014/main" id="{1647F187-A2C0-344A-B143-B14112C6EFCE}"/>
              </a:ext>
            </a:extLst>
          </p:cNvPr>
          <p:cNvSpPr>
            <a:spLocks noGrp="1"/>
          </p:cNvSpPr>
          <p:nvPr>
            <p:ph type="sldNum" sz="quarter" idx="12"/>
          </p:nvPr>
        </p:nvSpPr>
        <p:spPr/>
        <p:txBody>
          <a:bodyPr/>
          <a:lstStyle/>
          <a:p>
            <a:fld id="{C0B91729-795A-AB4F-BD93-8A9FD685D00B}" type="slidenum">
              <a:rPr lang="x-none" smtClean="0"/>
              <a:t>11</a:t>
            </a:fld>
            <a:endParaRPr lang="x-none"/>
          </a:p>
        </p:txBody>
      </p:sp>
    </p:spTree>
    <p:extLst>
      <p:ext uri="{BB962C8B-B14F-4D97-AF65-F5344CB8AC3E}">
        <p14:creationId xmlns:p14="http://schemas.microsoft.com/office/powerpoint/2010/main" val="3094060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3B6B5C9-BE23-4C39-92DF-62F5C1B96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1F87D-A947-A14B-81CB-0F3CCFA7A9B7}"/>
              </a:ext>
            </a:extLst>
          </p:cNvPr>
          <p:cNvSpPr>
            <a:spLocks noGrp="1"/>
          </p:cNvSpPr>
          <p:nvPr>
            <p:ph type="title"/>
          </p:nvPr>
        </p:nvSpPr>
        <p:spPr>
          <a:xfrm>
            <a:off x="1271587" y="662399"/>
            <a:ext cx="5357813" cy="1494000"/>
          </a:xfrm>
        </p:spPr>
        <p:txBody>
          <a:bodyPr anchor="t">
            <a:normAutofit/>
          </a:bodyPr>
          <a:lstStyle/>
          <a:p>
            <a:r>
              <a:rPr lang="x-none" b="1" dirty="0"/>
              <a:t>Elliptic Curve:Example</a:t>
            </a:r>
          </a:p>
        </p:txBody>
      </p:sp>
      <p:grpSp>
        <p:nvGrpSpPr>
          <p:cNvPr id="19" name="Group 18">
            <a:extLst>
              <a:ext uri="{FF2B5EF4-FFF2-40B4-BE49-F238E27FC236}">
                <a16:creationId xmlns:a16="http://schemas.microsoft.com/office/drawing/2014/main" id="{4933887F-5725-499E-8BC5-19BEFD54DB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20" name="Freeform 6">
              <a:extLst>
                <a:ext uri="{FF2B5EF4-FFF2-40B4-BE49-F238E27FC236}">
                  <a16:creationId xmlns:a16="http://schemas.microsoft.com/office/drawing/2014/main" id="{951F68D6-DC6F-411C-AC90-625926C1F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21" name="Freeform 6">
              <a:extLst>
                <a:ext uri="{FF2B5EF4-FFF2-40B4-BE49-F238E27FC236}">
                  <a16:creationId xmlns:a16="http://schemas.microsoft.com/office/drawing/2014/main" id="{237141AF-5F53-4F17-BC2C-4CD50626F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3" name="Content Placeholder 2">
            <a:extLst>
              <a:ext uri="{FF2B5EF4-FFF2-40B4-BE49-F238E27FC236}">
                <a16:creationId xmlns:a16="http://schemas.microsoft.com/office/drawing/2014/main" id="{7115A538-B862-144C-8875-C3B45BF8ABB7}"/>
              </a:ext>
            </a:extLst>
          </p:cNvPr>
          <p:cNvSpPr>
            <a:spLocks noGrp="1"/>
          </p:cNvSpPr>
          <p:nvPr>
            <p:ph idx="1"/>
          </p:nvPr>
        </p:nvSpPr>
        <p:spPr>
          <a:xfrm>
            <a:off x="1251678" y="2286001"/>
            <a:ext cx="4447564" cy="3844800"/>
          </a:xfrm>
        </p:spPr>
        <p:txBody>
          <a:bodyPr>
            <a:normAutofit/>
          </a:bodyPr>
          <a:lstStyle/>
          <a:p>
            <a:pPr marL="0" indent="0">
              <a:buNone/>
            </a:pPr>
            <a:r>
              <a:rPr lang="x-none" sz="2400" dirty="0">
                <a:solidFill>
                  <a:schemeClr val="tx1">
                    <a:alpha val="60000"/>
                  </a:schemeClr>
                </a:solidFill>
              </a:rPr>
              <a:t>Let us consider the Elliptic Curve.</a:t>
            </a:r>
          </a:p>
          <a:p>
            <a:pPr marL="0" indent="0">
              <a:buNone/>
            </a:pPr>
            <a:r>
              <a:rPr lang="x-none" sz="2400" dirty="0">
                <a:solidFill>
                  <a:schemeClr val="tx1">
                    <a:alpha val="60000"/>
                  </a:schemeClr>
                </a:solidFill>
              </a:rPr>
              <a:t> E: y</a:t>
            </a:r>
            <a:r>
              <a:rPr lang="x-none" sz="2400" baseline="30000" dirty="0">
                <a:solidFill>
                  <a:schemeClr val="tx1">
                    <a:alpha val="60000"/>
                  </a:schemeClr>
                </a:solidFill>
              </a:rPr>
              <a:t>2</a:t>
            </a:r>
            <a:r>
              <a:rPr lang="x-none" sz="2400" dirty="0">
                <a:solidFill>
                  <a:schemeClr val="tx1">
                    <a:alpha val="60000"/>
                  </a:schemeClr>
                </a:solidFill>
              </a:rPr>
              <a:t>=x</a:t>
            </a:r>
            <a:r>
              <a:rPr lang="x-none" sz="2400" baseline="30000" dirty="0">
                <a:solidFill>
                  <a:schemeClr val="tx1">
                    <a:alpha val="60000"/>
                  </a:schemeClr>
                </a:solidFill>
              </a:rPr>
              <a:t>3</a:t>
            </a:r>
            <a:r>
              <a:rPr lang="x-none" sz="2400" dirty="0">
                <a:solidFill>
                  <a:schemeClr val="tx1">
                    <a:alpha val="60000"/>
                  </a:schemeClr>
                </a:solidFill>
              </a:rPr>
              <a:t>-5x+8</a:t>
            </a:r>
          </a:p>
        </p:txBody>
      </p:sp>
      <p:pic>
        <p:nvPicPr>
          <p:cNvPr id="5" name="Picture 4" descr="Diagram&#10;&#10;Description automatically generated">
            <a:extLst>
              <a:ext uri="{FF2B5EF4-FFF2-40B4-BE49-F238E27FC236}">
                <a16:creationId xmlns:a16="http://schemas.microsoft.com/office/drawing/2014/main" id="{47A01CE8-9983-0F4B-8C75-D2C294DDE423}"/>
              </a:ext>
            </a:extLst>
          </p:cNvPr>
          <p:cNvPicPr>
            <a:picLocks noChangeAspect="1"/>
          </p:cNvPicPr>
          <p:nvPr/>
        </p:nvPicPr>
        <p:blipFill rotWithShape="1">
          <a:blip r:embed="rId2"/>
          <a:srcRect t="3344" r="3" b="1627"/>
          <a:stretch/>
        </p:blipFill>
        <p:spPr>
          <a:xfrm>
            <a:off x="6343650" y="1800225"/>
            <a:ext cx="5203942" cy="4414306"/>
          </a:xfrm>
          <a:prstGeom prst="rect">
            <a:avLst/>
          </a:prstGeom>
        </p:spPr>
      </p:pic>
      <p:pic>
        <p:nvPicPr>
          <p:cNvPr id="23" name="Picture 22" descr="A picture containing text&#10;&#10;Description automatically generated">
            <a:extLst>
              <a:ext uri="{FF2B5EF4-FFF2-40B4-BE49-F238E27FC236}">
                <a16:creationId xmlns:a16="http://schemas.microsoft.com/office/drawing/2014/main" id="{56E98D34-69C6-964D-8D94-1893B6545CB4}"/>
              </a:ext>
            </a:extLst>
          </p:cNvPr>
          <p:cNvPicPr>
            <a:picLocks noChangeAspect="1"/>
          </p:cNvPicPr>
          <p:nvPr/>
        </p:nvPicPr>
        <p:blipFill>
          <a:blip r:embed="rId3"/>
          <a:stretch>
            <a:fillRect/>
          </a:stretch>
        </p:blipFill>
        <p:spPr>
          <a:xfrm>
            <a:off x="9410700" y="90900"/>
            <a:ext cx="2781300" cy="1143000"/>
          </a:xfrm>
          <a:prstGeom prst="rect">
            <a:avLst/>
          </a:prstGeom>
        </p:spPr>
      </p:pic>
      <p:sp>
        <p:nvSpPr>
          <p:cNvPr id="4" name="Slide Number Placeholder 3">
            <a:extLst>
              <a:ext uri="{FF2B5EF4-FFF2-40B4-BE49-F238E27FC236}">
                <a16:creationId xmlns:a16="http://schemas.microsoft.com/office/drawing/2014/main" id="{0E3131EF-AB9C-D74B-AA9D-8E4BB0118381}"/>
              </a:ext>
            </a:extLst>
          </p:cNvPr>
          <p:cNvSpPr>
            <a:spLocks noGrp="1"/>
          </p:cNvSpPr>
          <p:nvPr>
            <p:ph type="sldNum" sz="quarter" idx="12"/>
          </p:nvPr>
        </p:nvSpPr>
        <p:spPr/>
        <p:txBody>
          <a:bodyPr/>
          <a:lstStyle/>
          <a:p>
            <a:fld id="{C0B91729-795A-AB4F-BD93-8A9FD685D00B}" type="slidenum">
              <a:rPr lang="x-none" smtClean="0"/>
              <a:t>12</a:t>
            </a:fld>
            <a:endParaRPr lang="x-none"/>
          </a:p>
        </p:txBody>
      </p:sp>
    </p:spTree>
    <p:extLst>
      <p:ext uri="{BB962C8B-B14F-4D97-AF65-F5344CB8AC3E}">
        <p14:creationId xmlns:p14="http://schemas.microsoft.com/office/powerpoint/2010/main" val="1029242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3B6B5C9-BE23-4C39-92DF-62F5C1B96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5B4BE4-4A46-644E-9399-04F99ECF0D2E}"/>
              </a:ext>
            </a:extLst>
          </p:cNvPr>
          <p:cNvSpPr>
            <a:spLocks noGrp="1"/>
          </p:cNvSpPr>
          <p:nvPr>
            <p:ph type="title"/>
          </p:nvPr>
        </p:nvSpPr>
        <p:spPr>
          <a:xfrm>
            <a:off x="885824" y="662399"/>
            <a:ext cx="9730716" cy="1094964"/>
          </a:xfrm>
        </p:spPr>
        <p:txBody>
          <a:bodyPr vert="horz" lIns="91440" tIns="45720" rIns="91440" bIns="45720" rtlCol="0" anchor="t">
            <a:noAutofit/>
          </a:bodyPr>
          <a:lstStyle/>
          <a:p>
            <a:r>
              <a:rPr lang="en-US" b="1" kern="1200" dirty="0">
                <a:latin typeface="+mj-lt"/>
                <a:ea typeface="+mj-ea"/>
                <a:cs typeface="+mj-cs"/>
              </a:rPr>
              <a:t>Elliptic Curve: Adding two points (1/5)</a:t>
            </a:r>
          </a:p>
        </p:txBody>
      </p:sp>
      <p:grpSp>
        <p:nvGrpSpPr>
          <p:cNvPr id="23" name="Group 22">
            <a:extLst>
              <a:ext uri="{FF2B5EF4-FFF2-40B4-BE49-F238E27FC236}">
                <a16:creationId xmlns:a16="http://schemas.microsoft.com/office/drawing/2014/main" id="{4933887F-5725-499E-8BC5-19BEFD54DB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24" name="Freeform 6">
              <a:extLst>
                <a:ext uri="{FF2B5EF4-FFF2-40B4-BE49-F238E27FC236}">
                  <a16:creationId xmlns:a16="http://schemas.microsoft.com/office/drawing/2014/main" id="{951F68D6-DC6F-411C-AC90-625926C1F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25" name="Freeform 6">
              <a:extLst>
                <a:ext uri="{FF2B5EF4-FFF2-40B4-BE49-F238E27FC236}">
                  <a16:creationId xmlns:a16="http://schemas.microsoft.com/office/drawing/2014/main" id="{237141AF-5F53-4F17-BC2C-4CD50626F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3" name="Content Placeholder 2">
            <a:extLst>
              <a:ext uri="{FF2B5EF4-FFF2-40B4-BE49-F238E27FC236}">
                <a16:creationId xmlns:a16="http://schemas.microsoft.com/office/drawing/2014/main" id="{FE12C441-6A52-A84A-B032-EA4072F09917}"/>
              </a:ext>
            </a:extLst>
          </p:cNvPr>
          <p:cNvSpPr>
            <a:spLocks noGrp="1"/>
          </p:cNvSpPr>
          <p:nvPr>
            <p:ph idx="1"/>
          </p:nvPr>
        </p:nvSpPr>
        <p:spPr>
          <a:xfrm>
            <a:off x="885825" y="2043112"/>
            <a:ext cx="5094566" cy="3844800"/>
          </a:xfrm>
        </p:spPr>
        <p:txBody>
          <a:bodyPr vert="horz" lIns="91440" tIns="45720" rIns="91440" bIns="45720" rtlCol="0">
            <a:normAutofit/>
          </a:bodyPr>
          <a:lstStyle/>
          <a:p>
            <a:pPr marL="0" indent="0" algn="just">
              <a:buNone/>
            </a:pPr>
            <a:r>
              <a:rPr lang="en-US" sz="2400" dirty="0">
                <a:solidFill>
                  <a:schemeClr val="tx1">
                    <a:alpha val="60000"/>
                  </a:schemeClr>
                </a:solidFill>
              </a:rPr>
              <a:t>Let us consider 2 distinct points P and Q in the EC and we need to add this 2 points. Start with two points P and Q on EC.</a:t>
            </a:r>
          </a:p>
          <a:p>
            <a:pPr marL="0" indent="0">
              <a:buNone/>
            </a:pPr>
            <a:endParaRPr lang="en-US" sz="2000" kern="1200" dirty="0">
              <a:solidFill>
                <a:schemeClr val="tx1">
                  <a:alpha val="60000"/>
                </a:schemeClr>
              </a:solidFill>
              <a:latin typeface="+mn-lt"/>
              <a:ea typeface="+mn-ea"/>
              <a:cs typeface="+mn-cs"/>
            </a:endParaRPr>
          </a:p>
        </p:txBody>
      </p:sp>
      <p:pic>
        <p:nvPicPr>
          <p:cNvPr id="5" name="Picture 4">
            <a:extLst>
              <a:ext uri="{FF2B5EF4-FFF2-40B4-BE49-F238E27FC236}">
                <a16:creationId xmlns:a16="http://schemas.microsoft.com/office/drawing/2014/main" id="{F8DD5821-1E0C-8C42-87AA-D2D6CB6051A9}"/>
              </a:ext>
            </a:extLst>
          </p:cNvPr>
          <p:cNvPicPr>
            <a:picLocks noChangeAspect="1"/>
          </p:cNvPicPr>
          <p:nvPr/>
        </p:nvPicPr>
        <p:blipFill rotWithShape="1">
          <a:blip r:embed="rId2"/>
          <a:srcRect t="212" r="3" b="3975"/>
          <a:stretch/>
        </p:blipFill>
        <p:spPr>
          <a:xfrm>
            <a:off x="6211610" y="1787226"/>
            <a:ext cx="5980390" cy="4130551"/>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C15A80D6-05D0-0349-8EE9-9CCA26636F99}"/>
              </a:ext>
            </a:extLst>
          </p:cNvPr>
          <p:cNvPicPr>
            <a:picLocks noChangeAspect="1"/>
          </p:cNvPicPr>
          <p:nvPr/>
        </p:nvPicPr>
        <p:blipFill>
          <a:blip r:embed="rId3"/>
          <a:stretch>
            <a:fillRect/>
          </a:stretch>
        </p:blipFill>
        <p:spPr>
          <a:xfrm>
            <a:off x="9410700" y="90900"/>
            <a:ext cx="2781300" cy="1143000"/>
          </a:xfrm>
          <a:prstGeom prst="rect">
            <a:avLst/>
          </a:prstGeom>
        </p:spPr>
      </p:pic>
      <p:sp>
        <p:nvSpPr>
          <p:cNvPr id="4" name="Slide Number Placeholder 3">
            <a:extLst>
              <a:ext uri="{FF2B5EF4-FFF2-40B4-BE49-F238E27FC236}">
                <a16:creationId xmlns:a16="http://schemas.microsoft.com/office/drawing/2014/main" id="{50EA0F45-5F34-D349-B35B-AC285356AC86}"/>
              </a:ext>
            </a:extLst>
          </p:cNvPr>
          <p:cNvSpPr>
            <a:spLocks noGrp="1"/>
          </p:cNvSpPr>
          <p:nvPr>
            <p:ph type="sldNum" sz="quarter" idx="12"/>
          </p:nvPr>
        </p:nvSpPr>
        <p:spPr/>
        <p:txBody>
          <a:bodyPr/>
          <a:lstStyle/>
          <a:p>
            <a:fld id="{C0B91729-795A-AB4F-BD93-8A9FD685D00B}" type="slidenum">
              <a:rPr lang="x-none" smtClean="0"/>
              <a:t>13</a:t>
            </a:fld>
            <a:endParaRPr lang="x-none"/>
          </a:p>
        </p:txBody>
      </p:sp>
    </p:spTree>
    <p:extLst>
      <p:ext uri="{BB962C8B-B14F-4D97-AF65-F5344CB8AC3E}">
        <p14:creationId xmlns:p14="http://schemas.microsoft.com/office/powerpoint/2010/main" val="85407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988867-5DC1-804F-8E82-D5F0ECF3E78D}"/>
              </a:ext>
            </a:extLst>
          </p:cNvPr>
          <p:cNvSpPr>
            <a:spLocks noGrp="1"/>
          </p:cNvSpPr>
          <p:nvPr>
            <p:ph type="title"/>
          </p:nvPr>
        </p:nvSpPr>
        <p:spPr>
          <a:xfrm>
            <a:off x="1251676" y="662399"/>
            <a:ext cx="8592968" cy="1494000"/>
          </a:xfrm>
        </p:spPr>
        <p:txBody>
          <a:bodyPr anchor="t">
            <a:normAutofit/>
          </a:bodyPr>
          <a:lstStyle/>
          <a:p>
            <a:r>
              <a:rPr lang="x-none" b="1" dirty="0"/>
              <a:t>Elliptic Curve:Adding two point (2/5)</a:t>
            </a:r>
          </a:p>
        </p:txBody>
      </p:sp>
      <p:grpSp>
        <p:nvGrpSpPr>
          <p:cNvPr id="12" name="Group 11">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3"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4"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49BC3F9E-60AA-5B41-B650-0E4CB1BFB60E}"/>
              </a:ext>
            </a:extLst>
          </p:cNvPr>
          <p:cNvSpPr>
            <a:spLocks noGrp="1"/>
          </p:cNvSpPr>
          <p:nvPr>
            <p:ph idx="1"/>
          </p:nvPr>
        </p:nvSpPr>
        <p:spPr>
          <a:xfrm>
            <a:off x="724396" y="2286000"/>
            <a:ext cx="5371604" cy="3844800"/>
          </a:xfrm>
        </p:spPr>
        <p:txBody>
          <a:bodyPr>
            <a:normAutofit/>
          </a:bodyPr>
          <a:lstStyle/>
          <a:p>
            <a:pPr marL="0" indent="0">
              <a:buNone/>
            </a:pPr>
            <a:r>
              <a:rPr lang="x-none" sz="2400" dirty="0">
                <a:solidFill>
                  <a:schemeClr val="tx1">
                    <a:alpha val="60000"/>
                  </a:schemeClr>
                </a:solidFill>
              </a:rPr>
              <a:t>Next  draw a line L connecting P and Q.</a:t>
            </a:r>
          </a:p>
        </p:txBody>
      </p:sp>
      <p:pic>
        <p:nvPicPr>
          <p:cNvPr id="5" name="Picture 4" descr="Diagram&#10;&#10;Description automatically generated">
            <a:extLst>
              <a:ext uri="{FF2B5EF4-FFF2-40B4-BE49-F238E27FC236}">
                <a16:creationId xmlns:a16="http://schemas.microsoft.com/office/drawing/2014/main" id="{22ABE929-D5FC-8543-AD44-C49638FF8514}"/>
              </a:ext>
            </a:extLst>
          </p:cNvPr>
          <p:cNvPicPr>
            <a:picLocks noChangeAspect="1"/>
          </p:cNvPicPr>
          <p:nvPr/>
        </p:nvPicPr>
        <p:blipFill>
          <a:blip r:embed="rId2"/>
          <a:stretch>
            <a:fillRect/>
          </a:stretch>
        </p:blipFill>
        <p:spPr>
          <a:xfrm>
            <a:off x="6096000" y="1700213"/>
            <a:ext cx="5572564" cy="4809147"/>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C5FC986E-ABB5-BC45-A936-5526E2F71FF2}"/>
              </a:ext>
            </a:extLst>
          </p:cNvPr>
          <p:cNvPicPr>
            <a:picLocks noChangeAspect="1"/>
          </p:cNvPicPr>
          <p:nvPr/>
        </p:nvPicPr>
        <p:blipFill>
          <a:blip r:embed="rId3"/>
          <a:stretch>
            <a:fillRect/>
          </a:stretch>
        </p:blipFill>
        <p:spPr>
          <a:xfrm>
            <a:off x="9410700" y="90900"/>
            <a:ext cx="2781300" cy="1143000"/>
          </a:xfrm>
          <a:prstGeom prst="rect">
            <a:avLst/>
          </a:prstGeom>
        </p:spPr>
      </p:pic>
      <p:sp>
        <p:nvSpPr>
          <p:cNvPr id="4" name="Slide Number Placeholder 3">
            <a:extLst>
              <a:ext uri="{FF2B5EF4-FFF2-40B4-BE49-F238E27FC236}">
                <a16:creationId xmlns:a16="http://schemas.microsoft.com/office/drawing/2014/main" id="{EE3D30F3-5012-1E45-9F33-06C70065A3A8}"/>
              </a:ext>
            </a:extLst>
          </p:cNvPr>
          <p:cNvSpPr>
            <a:spLocks noGrp="1"/>
          </p:cNvSpPr>
          <p:nvPr>
            <p:ph type="sldNum" sz="quarter" idx="12"/>
          </p:nvPr>
        </p:nvSpPr>
        <p:spPr/>
        <p:txBody>
          <a:bodyPr/>
          <a:lstStyle/>
          <a:p>
            <a:fld id="{C0B91729-795A-AB4F-BD93-8A9FD685D00B}" type="slidenum">
              <a:rPr lang="x-none" smtClean="0"/>
              <a:t>14</a:t>
            </a:fld>
            <a:endParaRPr lang="x-none"/>
          </a:p>
        </p:txBody>
      </p:sp>
    </p:spTree>
    <p:extLst>
      <p:ext uri="{BB962C8B-B14F-4D97-AF65-F5344CB8AC3E}">
        <p14:creationId xmlns:p14="http://schemas.microsoft.com/office/powerpoint/2010/main" val="3493355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2D41B9-EE2D-9744-B864-BFD9983F797D}"/>
              </a:ext>
            </a:extLst>
          </p:cNvPr>
          <p:cNvSpPr>
            <a:spLocks noGrp="1"/>
          </p:cNvSpPr>
          <p:nvPr>
            <p:ph type="title"/>
          </p:nvPr>
        </p:nvSpPr>
        <p:spPr>
          <a:xfrm>
            <a:off x="885825" y="662400"/>
            <a:ext cx="8606698" cy="1494000"/>
          </a:xfrm>
        </p:spPr>
        <p:txBody>
          <a:bodyPr anchor="t">
            <a:normAutofit/>
          </a:bodyPr>
          <a:lstStyle/>
          <a:p>
            <a:r>
              <a:rPr lang="x-none" b="1" dirty="0"/>
              <a:t>Elliptic Curve:Adding two points (3/5)</a:t>
            </a:r>
          </a:p>
        </p:txBody>
      </p:sp>
      <p:grpSp>
        <p:nvGrpSpPr>
          <p:cNvPr id="12" name="Group 11">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3"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4"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BAE6C1BB-96D3-E648-A9DF-C771CE18122B}"/>
              </a:ext>
            </a:extLst>
          </p:cNvPr>
          <p:cNvSpPr>
            <a:spLocks noGrp="1"/>
          </p:cNvSpPr>
          <p:nvPr>
            <p:ph idx="1"/>
          </p:nvPr>
        </p:nvSpPr>
        <p:spPr>
          <a:xfrm>
            <a:off x="712519" y="2286000"/>
            <a:ext cx="5745869" cy="3844800"/>
          </a:xfrm>
        </p:spPr>
        <p:txBody>
          <a:bodyPr>
            <a:normAutofit/>
          </a:bodyPr>
          <a:lstStyle/>
          <a:p>
            <a:pPr marL="0" indent="0">
              <a:buNone/>
            </a:pPr>
            <a:r>
              <a:rPr lang="x-none" sz="2400" dirty="0">
                <a:solidFill>
                  <a:schemeClr val="tx1">
                    <a:alpha val="60000"/>
                  </a:schemeClr>
                </a:solidFill>
              </a:rPr>
              <a:t>The line L intersects the  EC in an another point R.</a:t>
            </a:r>
          </a:p>
        </p:txBody>
      </p:sp>
      <p:pic>
        <p:nvPicPr>
          <p:cNvPr id="5" name="Picture 4">
            <a:extLst>
              <a:ext uri="{FF2B5EF4-FFF2-40B4-BE49-F238E27FC236}">
                <a16:creationId xmlns:a16="http://schemas.microsoft.com/office/drawing/2014/main" id="{C624FECF-8562-254A-B7A7-7D21696E8EC8}"/>
              </a:ext>
            </a:extLst>
          </p:cNvPr>
          <p:cNvPicPr>
            <a:picLocks noChangeAspect="1"/>
          </p:cNvPicPr>
          <p:nvPr/>
        </p:nvPicPr>
        <p:blipFill>
          <a:blip r:embed="rId2"/>
          <a:stretch>
            <a:fillRect/>
          </a:stretch>
        </p:blipFill>
        <p:spPr>
          <a:xfrm>
            <a:off x="6458388" y="1669922"/>
            <a:ext cx="5572564" cy="4752056"/>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13B98963-617F-5040-9DAA-F753CACFFDAD}"/>
              </a:ext>
            </a:extLst>
          </p:cNvPr>
          <p:cNvPicPr>
            <a:picLocks noChangeAspect="1"/>
          </p:cNvPicPr>
          <p:nvPr/>
        </p:nvPicPr>
        <p:blipFill>
          <a:blip r:embed="rId3"/>
          <a:stretch>
            <a:fillRect/>
          </a:stretch>
        </p:blipFill>
        <p:spPr>
          <a:xfrm>
            <a:off x="9410700" y="90900"/>
            <a:ext cx="2781300" cy="1143000"/>
          </a:xfrm>
          <a:prstGeom prst="rect">
            <a:avLst/>
          </a:prstGeom>
        </p:spPr>
      </p:pic>
      <p:sp>
        <p:nvSpPr>
          <p:cNvPr id="4" name="Slide Number Placeholder 3">
            <a:extLst>
              <a:ext uri="{FF2B5EF4-FFF2-40B4-BE49-F238E27FC236}">
                <a16:creationId xmlns:a16="http://schemas.microsoft.com/office/drawing/2014/main" id="{3BAE1BCE-4969-4C4D-B661-3538E38DFC4F}"/>
              </a:ext>
            </a:extLst>
          </p:cNvPr>
          <p:cNvSpPr>
            <a:spLocks noGrp="1"/>
          </p:cNvSpPr>
          <p:nvPr>
            <p:ph type="sldNum" sz="quarter" idx="12"/>
          </p:nvPr>
        </p:nvSpPr>
        <p:spPr/>
        <p:txBody>
          <a:bodyPr/>
          <a:lstStyle/>
          <a:p>
            <a:fld id="{C0B91729-795A-AB4F-BD93-8A9FD685D00B}" type="slidenum">
              <a:rPr lang="x-none" smtClean="0"/>
              <a:t>15</a:t>
            </a:fld>
            <a:endParaRPr lang="x-none"/>
          </a:p>
        </p:txBody>
      </p:sp>
    </p:spTree>
    <p:extLst>
      <p:ext uri="{BB962C8B-B14F-4D97-AF65-F5344CB8AC3E}">
        <p14:creationId xmlns:p14="http://schemas.microsoft.com/office/powerpoint/2010/main" val="1790116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A90154-D8DF-1C48-A8D0-52C7FE699A77}"/>
              </a:ext>
            </a:extLst>
          </p:cNvPr>
          <p:cNvSpPr>
            <a:spLocks noGrp="1"/>
          </p:cNvSpPr>
          <p:nvPr>
            <p:ph type="title"/>
          </p:nvPr>
        </p:nvSpPr>
        <p:spPr>
          <a:xfrm>
            <a:off x="774590" y="608039"/>
            <a:ext cx="8747346" cy="1494000"/>
          </a:xfrm>
        </p:spPr>
        <p:txBody>
          <a:bodyPr anchor="t">
            <a:normAutofit/>
          </a:bodyPr>
          <a:lstStyle/>
          <a:p>
            <a:r>
              <a:rPr lang="x-none" b="1" dirty="0"/>
              <a:t>Elliptic Curve: Adding two points (4/5)</a:t>
            </a:r>
          </a:p>
        </p:txBody>
      </p:sp>
      <p:grpSp>
        <p:nvGrpSpPr>
          <p:cNvPr id="12" name="Group 11">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3"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4"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D1FE4F25-434A-9C43-A289-FDBE43D855E7}"/>
              </a:ext>
            </a:extLst>
          </p:cNvPr>
          <p:cNvSpPr>
            <a:spLocks noGrp="1"/>
          </p:cNvSpPr>
          <p:nvPr>
            <p:ph idx="1"/>
          </p:nvPr>
        </p:nvSpPr>
        <p:spPr>
          <a:xfrm>
            <a:off x="917678" y="2139614"/>
            <a:ext cx="5462649" cy="3844800"/>
          </a:xfrm>
        </p:spPr>
        <p:txBody>
          <a:bodyPr>
            <a:normAutofit/>
          </a:bodyPr>
          <a:lstStyle/>
          <a:p>
            <a:pPr marL="0" indent="0" algn="just">
              <a:buNone/>
            </a:pPr>
            <a:r>
              <a:rPr lang="x-none" sz="2400" dirty="0">
                <a:solidFill>
                  <a:schemeClr val="tx1">
                    <a:alpha val="60000"/>
                  </a:schemeClr>
                </a:solidFill>
              </a:rPr>
              <a:t>Draw the vertical line through R it hits EC in another point.</a:t>
            </a:r>
          </a:p>
          <a:p>
            <a:pPr marL="0" indent="0" algn="just">
              <a:buNone/>
            </a:pPr>
            <a:endParaRPr lang="x-none" sz="2400" dirty="0">
              <a:solidFill>
                <a:schemeClr val="tx1">
                  <a:alpha val="60000"/>
                </a:schemeClr>
              </a:solidFill>
            </a:endParaRPr>
          </a:p>
          <a:p>
            <a:pPr marL="0" indent="0" algn="just">
              <a:buNone/>
            </a:pPr>
            <a:endParaRPr lang="x-none" sz="2400" dirty="0">
              <a:solidFill>
                <a:schemeClr val="tx1">
                  <a:alpha val="60000"/>
                </a:schemeClr>
              </a:solidFill>
            </a:endParaRPr>
          </a:p>
          <a:p>
            <a:pPr marL="0" indent="0" algn="just">
              <a:buNone/>
            </a:pPr>
            <a:r>
              <a:rPr lang="x-none" sz="2400" dirty="0">
                <a:solidFill>
                  <a:schemeClr val="tx1">
                    <a:alpha val="60000"/>
                  </a:schemeClr>
                </a:solidFill>
              </a:rPr>
              <a:t>Note: By defination P*Q=R. But this is not a group operation so consider the reflecting point of R.</a:t>
            </a:r>
          </a:p>
        </p:txBody>
      </p:sp>
      <p:pic>
        <p:nvPicPr>
          <p:cNvPr id="5" name="Picture 4">
            <a:extLst>
              <a:ext uri="{FF2B5EF4-FFF2-40B4-BE49-F238E27FC236}">
                <a16:creationId xmlns:a16="http://schemas.microsoft.com/office/drawing/2014/main" id="{BABDD801-2937-D84E-8E8A-EEE38B4A94B5}"/>
              </a:ext>
            </a:extLst>
          </p:cNvPr>
          <p:cNvPicPr>
            <a:picLocks noChangeAspect="1"/>
          </p:cNvPicPr>
          <p:nvPr/>
        </p:nvPicPr>
        <p:blipFill>
          <a:blip r:embed="rId2"/>
          <a:stretch>
            <a:fillRect/>
          </a:stretch>
        </p:blipFill>
        <p:spPr>
          <a:xfrm>
            <a:off x="6412180" y="1355039"/>
            <a:ext cx="5572564" cy="5029238"/>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4E4F70A7-FC22-8949-A444-BE770E43F7FA}"/>
              </a:ext>
            </a:extLst>
          </p:cNvPr>
          <p:cNvPicPr>
            <a:picLocks noChangeAspect="1"/>
          </p:cNvPicPr>
          <p:nvPr/>
        </p:nvPicPr>
        <p:blipFill>
          <a:blip r:embed="rId3"/>
          <a:stretch>
            <a:fillRect/>
          </a:stretch>
        </p:blipFill>
        <p:spPr>
          <a:xfrm>
            <a:off x="9410700" y="90900"/>
            <a:ext cx="2781300" cy="1143000"/>
          </a:xfrm>
          <a:prstGeom prst="rect">
            <a:avLst/>
          </a:prstGeom>
        </p:spPr>
      </p:pic>
      <p:sp>
        <p:nvSpPr>
          <p:cNvPr id="4" name="Slide Number Placeholder 3">
            <a:extLst>
              <a:ext uri="{FF2B5EF4-FFF2-40B4-BE49-F238E27FC236}">
                <a16:creationId xmlns:a16="http://schemas.microsoft.com/office/drawing/2014/main" id="{E8E2D886-2692-4042-9BC8-F0F8286E0A30}"/>
              </a:ext>
            </a:extLst>
          </p:cNvPr>
          <p:cNvSpPr>
            <a:spLocks noGrp="1"/>
          </p:cNvSpPr>
          <p:nvPr>
            <p:ph type="sldNum" sz="quarter" idx="12"/>
          </p:nvPr>
        </p:nvSpPr>
        <p:spPr/>
        <p:txBody>
          <a:bodyPr/>
          <a:lstStyle/>
          <a:p>
            <a:fld id="{C0B91729-795A-AB4F-BD93-8A9FD685D00B}" type="slidenum">
              <a:rPr lang="x-none" smtClean="0"/>
              <a:t>16</a:t>
            </a:fld>
            <a:endParaRPr lang="x-none"/>
          </a:p>
        </p:txBody>
      </p:sp>
    </p:spTree>
    <p:extLst>
      <p:ext uri="{BB962C8B-B14F-4D97-AF65-F5344CB8AC3E}">
        <p14:creationId xmlns:p14="http://schemas.microsoft.com/office/powerpoint/2010/main" val="4173318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3B6B5C9-BE23-4C39-92DF-62F5C1B96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E04A1A-5216-CC43-96F5-6FE47008DCBB}"/>
              </a:ext>
            </a:extLst>
          </p:cNvPr>
          <p:cNvSpPr>
            <a:spLocks noGrp="1"/>
          </p:cNvSpPr>
          <p:nvPr>
            <p:ph type="title"/>
          </p:nvPr>
        </p:nvSpPr>
        <p:spPr>
          <a:xfrm>
            <a:off x="885825" y="662399"/>
            <a:ext cx="9053822" cy="1494000"/>
          </a:xfrm>
        </p:spPr>
        <p:txBody>
          <a:bodyPr anchor="t">
            <a:normAutofit/>
          </a:bodyPr>
          <a:lstStyle/>
          <a:p>
            <a:r>
              <a:rPr lang="x-none" b="1" dirty="0"/>
              <a:t>Elliptic Curve: Adding two points (5/5)</a:t>
            </a:r>
          </a:p>
        </p:txBody>
      </p:sp>
      <p:grpSp>
        <p:nvGrpSpPr>
          <p:cNvPr id="12" name="Group 11">
            <a:extLst>
              <a:ext uri="{FF2B5EF4-FFF2-40B4-BE49-F238E27FC236}">
                <a16:creationId xmlns:a16="http://schemas.microsoft.com/office/drawing/2014/main" id="{4933887F-5725-499E-8BC5-19BEFD54DB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3" name="Freeform 6">
              <a:extLst>
                <a:ext uri="{FF2B5EF4-FFF2-40B4-BE49-F238E27FC236}">
                  <a16:creationId xmlns:a16="http://schemas.microsoft.com/office/drawing/2014/main" id="{951F68D6-DC6F-411C-AC90-625926C1F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4" name="Freeform 6">
              <a:extLst>
                <a:ext uri="{FF2B5EF4-FFF2-40B4-BE49-F238E27FC236}">
                  <a16:creationId xmlns:a16="http://schemas.microsoft.com/office/drawing/2014/main" id="{237141AF-5F53-4F17-BC2C-4CD50626F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3" name="Content Placeholder 2">
            <a:extLst>
              <a:ext uri="{FF2B5EF4-FFF2-40B4-BE49-F238E27FC236}">
                <a16:creationId xmlns:a16="http://schemas.microsoft.com/office/drawing/2014/main" id="{96D036D6-B48D-EA47-8997-652CECA0F826}"/>
              </a:ext>
            </a:extLst>
          </p:cNvPr>
          <p:cNvSpPr>
            <a:spLocks noGrp="1"/>
          </p:cNvSpPr>
          <p:nvPr>
            <p:ph idx="1"/>
          </p:nvPr>
        </p:nvSpPr>
        <p:spPr>
          <a:xfrm>
            <a:off x="885825" y="2286001"/>
            <a:ext cx="5854583" cy="3844800"/>
          </a:xfrm>
        </p:spPr>
        <p:txBody>
          <a:bodyPr>
            <a:normAutofit/>
          </a:bodyPr>
          <a:lstStyle/>
          <a:p>
            <a:pPr marL="0" indent="0" algn="just">
              <a:buNone/>
            </a:pPr>
            <a:r>
              <a:rPr lang="x-none" sz="2400" dirty="0">
                <a:solidFill>
                  <a:schemeClr val="tx1">
                    <a:alpha val="60000"/>
                  </a:schemeClr>
                </a:solidFill>
              </a:rPr>
              <a:t>We define the sum of P and Q on E to be the reflected point.</a:t>
            </a:r>
          </a:p>
          <a:p>
            <a:pPr marL="0" indent="0" algn="just">
              <a:buNone/>
            </a:pPr>
            <a:r>
              <a:rPr lang="x-none" sz="2400" dirty="0">
                <a:solidFill>
                  <a:schemeClr val="tx1">
                    <a:alpha val="60000"/>
                  </a:schemeClr>
                </a:solidFill>
              </a:rPr>
              <a:t> we denote it by </a:t>
            </a:r>
            <a:r>
              <a:rPr lang="en-GB" sz="2400" dirty="0">
                <a:solidFill>
                  <a:schemeClr val="tx1">
                    <a:alpha val="60000"/>
                  </a:schemeClr>
                </a:solidFill>
              </a:rPr>
              <a:t>P ⊕ Q or just P + Q</a:t>
            </a:r>
          </a:p>
          <a:p>
            <a:pPr marL="0" indent="0" algn="just">
              <a:buNone/>
            </a:pPr>
            <a:endParaRPr lang="en-GB" sz="2400" dirty="0">
              <a:solidFill>
                <a:schemeClr val="tx1">
                  <a:alpha val="60000"/>
                </a:schemeClr>
              </a:solidFill>
            </a:endParaRPr>
          </a:p>
          <a:p>
            <a:pPr marL="0" indent="0" algn="just">
              <a:buNone/>
            </a:pPr>
            <a:r>
              <a:rPr lang="en-GB" sz="2400" dirty="0">
                <a:solidFill>
                  <a:schemeClr val="tx1">
                    <a:alpha val="60000"/>
                  </a:schemeClr>
                </a:solidFill>
              </a:rPr>
              <a:t>Note: 1.A line parallel to Y-axis crosses R and another point P+Q which is symmetric to x-axis.</a:t>
            </a:r>
          </a:p>
          <a:p>
            <a:pPr marL="0" indent="0" algn="just">
              <a:buNone/>
            </a:pPr>
            <a:r>
              <a:rPr lang="en-GB" sz="2400" dirty="0">
                <a:solidFill>
                  <a:schemeClr val="tx1">
                    <a:alpha val="60000"/>
                  </a:schemeClr>
                </a:solidFill>
              </a:rPr>
              <a:t>          2.P+Q is the reflected point of R=P*Q</a:t>
            </a:r>
            <a:endParaRPr lang="x-none" sz="2400" dirty="0">
              <a:solidFill>
                <a:schemeClr val="tx1">
                  <a:alpha val="60000"/>
                </a:schemeClr>
              </a:solidFill>
            </a:endParaRPr>
          </a:p>
        </p:txBody>
      </p:sp>
      <p:pic>
        <p:nvPicPr>
          <p:cNvPr id="5" name="Picture 4">
            <a:extLst>
              <a:ext uri="{FF2B5EF4-FFF2-40B4-BE49-F238E27FC236}">
                <a16:creationId xmlns:a16="http://schemas.microsoft.com/office/drawing/2014/main" id="{7086ED56-9D0C-DC48-BFFC-A3ABC5056B69}"/>
              </a:ext>
            </a:extLst>
          </p:cNvPr>
          <p:cNvPicPr>
            <a:picLocks noChangeAspect="1"/>
          </p:cNvPicPr>
          <p:nvPr/>
        </p:nvPicPr>
        <p:blipFill rotWithShape="1">
          <a:blip r:embed="rId2"/>
          <a:srcRect t="3120" r="3" b="3"/>
          <a:stretch/>
        </p:blipFill>
        <p:spPr>
          <a:xfrm>
            <a:off x="6740408" y="1716496"/>
            <a:ext cx="5451592" cy="4414305"/>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0B52200D-583F-A646-AF30-DAE3991D623D}"/>
              </a:ext>
            </a:extLst>
          </p:cNvPr>
          <p:cNvPicPr>
            <a:picLocks noChangeAspect="1"/>
          </p:cNvPicPr>
          <p:nvPr/>
        </p:nvPicPr>
        <p:blipFill>
          <a:blip r:embed="rId3"/>
          <a:stretch>
            <a:fillRect/>
          </a:stretch>
        </p:blipFill>
        <p:spPr>
          <a:xfrm>
            <a:off x="9410700" y="90900"/>
            <a:ext cx="2781300" cy="1143000"/>
          </a:xfrm>
          <a:prstGeom prst="rect">
            <a:avLst/>
          </a:prstGeom>
        </p:spPr>
      </p:pic>
      <p:sp>
        <p:nvSpPr>
          <p:cNvPr id="4" name="Slide Number Placeholder 3">
            <a:extLst>
              <a:ext uri="{FF2B5EF4-FFF2-40B4-BE49-F238E27FC236}">
                <a16:creationId xmlns:a16="http://schemas.microsoft.com/office/drawing/2014/main" id="{CCE35705-7D6B-4844-926C-365B72FE9B48}"/>
              </a:ext>
            </a:extLst>
          </p:cNvPr>
          <p:cNvSpPr>
            <a:spLocks noGrp="1"/>
          </p:cNvSpPr>
          <p:nvPr>
            <p:ph type="sldNum" sz="quarter" idx="12"/>
          </p:nvPr>
        </p:nvSpPr>
        <p:spPr/>
        <p:txBody>
          <a:bodyPr/>
          <a:lstStyle/>
          <a:p>
            <a:fld id="{C0B91729-795A-AB4F-BD93-8A9FD685D00B}" type="slidenum">
              <a:rPr lang="x-none" smtClean="0"/>
              <a:t>17</a:t>
            </a:fld>
            <a:endParaRPr lang="x-none"/>
          </a:p>
        </p:txBody>
      </p:sp>
    </p:spTree>
    <p:extLst>
      <p:ext uri="{BB962C8B-B14F-4D97-AF65-F5344CB8AC3E}">
        <p14:creationId xmlns:p14="http://schemas.microsoft.com/office/powerpoint/2010/main" val="3630722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0F0040-27C8-AA45-AAC6-2A70B15EDB2C}"/>
              </a:ext>
            </a:extLst>
          </p:cNvPr>
          <p:cNvSpPr>
            <a:spLocks noGrp="1"/>
          </p:cNvSpPr>
          <p:nvPr>
            <p:ph type="title"/>
          </p:nvPr>
        </p:nvSpPr>
        <p:spPr>
          <a:xfrm>
            <a:off x="768647" y="614814"/>
            <a:ext cx="9732998" cy="1494000"/>
          </a:xfrm>
        </p:spPr>
        <p:txBody>
          <a:bodyPr anchor="t">
            <a:normAutofit/>
          </a:bodyPr>
          <a:lstStyle/>
          <a:p>
            <a:r>
              <a:rPr lang="x-none" sz="4000" b="1" dirty="0"/>
              <a:t>Elliptic </a:t>
            </a:r>
            <a:r>
              <a:rPr lang="x-none" sz="4000" b="1"/>
              <a:t>Curve:Adding </a:t>
            </a:r>
            <a:r>
              <a:rPr lang="x-none" sz="4000" b="1" dirty="0"/>
              <a:t>a point to itself (1/3)</a:t>
            </a:r>
          </a:p>
        </p:txBody>
      </p:sp>
      <p:grpSp>
        <p:nvGrpSpPr>
          <p:cNvPr id="19" name="Group 18">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20"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21"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F011D47E-480E-7C49-A440-E49C4837CFE5}"/>
              </a:ext>
            </a:extLst>
          </p:cNvPr>
          <p:cNvSpPr>
            <a:spLocks noGrp="1"/>
          </p:cNvSpPr>
          <p:nvPr>
            <p:ph idx="1"/>
          </p:nvPr>
        </p:nvSpPr>
        <p:spPr>
          <a:xfrm>
            <a:off x="885825" y="2187507"/>
            <a:ext cx="5454732" cy="3844800"/>
          </a:xfrm>
        </p:spPr>
        <p:txBody>
          <a:bodyPr>
            <a:noAutofit/>
          </a:bodyPr>
          <a:lstStyle/>
          <a:p>
            <a:pPr marL="0" indent="0" algn="just">
              <a:lnSpc>
                <a:spcPct val="100000"/>
              </a:lnSpc>
              <a:buNone/>
            </a:pPr>
            <a:r>
              <a:rPr lang="x-none" sz="2400" dirty="0">
                <a:solidFill>
                  <a:schemeClr val="tx1">
                    <a:alpha val="60000"/>
                  </a:schemeClr>
                </a:solidFill>
              </a:rPr>
              <a:t>How do we add a point P to itself (P+P), since there are many different lines that go through P?</a:t>
            </a:r>
          </a:p>
          <a:p>
            <a:pPr marL="0" indent="0" algn="just">
              <a:lnSpc>
                <a:spcPct val="100000"/>
              </a:lnSpc>
              <a:buNone/>
            </a:pPr>
            <a:endParaRPr lang="x-none" sz="2400" dirty="0">
              <a:solidFill>
                <a:schemeClr val="tx1">
                  <a:alpha val="60000"/>
                </a:schemeClr>
              </a:solidFill>
            </a:endParaRPr>
          </a:p>
          <a:p>
            <a:pPr marL="0" indent="0" algn="just">
              <a:lnSpc>
                <a:spcPct val="100000"/>
              </a:lnSpc>
              <a:buNone/>
            </a:pPr>
            <a:r>
              <a:rPr lang="x-none" sz="2400" dirty="0">
                <a:solidFill>
                  <a:schemeClr val="tx1">
                    <a:alpha val="60000"/>
                  </a:schemeClr>
                </a:solidFill>
              </a:rPr>
              <a:t>Note: As we know Elliptic curve is a non-singular cubic which means we get a tangent line at every point. So use tangent line to add point to itself.</a:t>
            </a:r>
          </a:p>
        </p:txBody>
      </p:sp>
      <p:pic>
        <p:nvPicPr>
          <p:cNvPr id="5" name="Picture 4" descr="Diagram&#10;&#10;Description automatically generated">
            <a:extLst>
              <a:ext uri="{FF2B5EF4-FFF2-40B4-BE49-F238E27FC236}">
                <a16:creationId xmlns:a16="http://schemas.microsoft.com/office/drawing/2014/main" id="{A1A0F103-6DC0-1A4B-A58F-4DEE30B23E53}"/>
              </a:ext>
            </a:extLst>
          </p:cNvPr>
          <p:cNvPicPr>
            <a:picLocks noChangeAspect="1"/>
          </p:cNvPicPr>
          <p:nvPr/>
        </p:nvPicPr>
        <p:blipFill>
          <a:blip r:embed="rId2"/>
          <a:stretch>
            <a:fillRect/>
          </a:stretch>
        </p:blipFill>
        <p:spPr>
          <a:xfrm>
            <a:off x="6461852" y="1560460"/>
            <a:ext cx="5572564" cy="5098894"/>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B7F784B1-A755-0C41-ABE5-CFB234C64580}"/>
              </a:ext>
            </a:extLst>
          </p:cNvPr>
          <p:cNvPicPr>
            <a:picLocks noChangeAspect="1"/>
          </p:cNvPicPr>
          <p:nvPr/>
        </p:nvPicPr>
        <p:blipFill>
          <a:blip r:embed="rId3"/>
          <a:stretch>
            <a:fillRect/>
          </a:stretch>
        </p:blipFill>
        <p:spPr>
          <a:xfrm>
            <a:off x="9410700" y="90900"/>
            <a:ext cx="2781300" cy="1143000"/>
          </a:xfrm>
          <a:prstGeom prst="rect">
            <a:avLst/>
          </a:prstGeom>
        </p:spPr>
      </p:pic>
      <p:sp>
        <p:nvSpPr>
          <p:cNvPr id="4" name="Slide Number Placeholder 3">
            <a:extLst>
              <a:ext uri="{FF2B5EF4-FFF2-40B4-BE49-F238E27FC236}">
                <a16:creationId xmlns:a16="http://schemas.microsoft.com/office/drawing/2014/main" id="{55D4F51E-F6EF-F24A-A6A8-B6B54C489693}"/>
              </a:ext>
            </a:extLst>
          </p:cNvPr>
          <p:cNvSpPr>
            <a:spLocks noGrp="1"/>
          </p:cNvSpPr>
          <p:nvPr>
            <p:ph type="sldNum" sz="quarter" idx="12"/>
          </p:nvPr>
        </p:nvSpPr>
        <p:spPr/>
        <p:txBody>
          <a:bodyPr/>
          <a:lstStyle/>
          <a:p>
            <a:fld id="{C0B91729-795A-AB4F-BD93-8A9FD685D00B}" type="slidenum">
              <a:rPr lang="x-none" smtClean="0"/>
              <a:t>18</a:t>
            </a:fld>
            <a:endParaRPr lang="x-none"/>
          </a:p>
        </p:txBody>
      </p:sp>
    </p:spTree>
    <p:extLst>
      <p:ext uri="{BB962C8B-B14F-4D97-AF65-F5344CB8AC3E}">
        <p14:creationId xmlns:p14="http://schemas.microsoft.com/office/powerpoint/2010/main" val="2365646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3B6B5C9-BE23-4C39-92DF-62F5C1B96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8D4201-A773-924D-AD90-AB77C04ECA65}"/>
              </a:ext>
            </a:extLst>
          </p:cNvPr>
          <p:cNvSpPr>
            <a:spLocks noGrp="1"/>
          </p:cNvSpPr>
          <p:nvPr>
            <p:ph type="title"/>
          </p:nvPr>
        </p:nvSpPr>
        <p:spPr>
          <a:xfrm>
            <a:off x="828861" y="577800"/>
            <a:ext cx="8840066" cy="1494000"/>
          </a:xfrm>
        </p:spPr>
        <p:txBody>
          <a:bodyPr anchor="t">
            <a:normAutofit/>
          </a:bodyPr>
          <a:lstStyle/>
          <a:p>
            <a:r>
              <a:rPr lang="x-none" sz="4000" b="1" dirty="0"/>
              <a:t>Elliptic </a:t>
            </a:r>
            <a:r>
              <a:rPr lang="x-none" sz="4000" b="1"/>
              <a:t>Curve:Adding </a:t>
            </a:r>
            <a:r>
              <a:rPr lang="x-none" sz="4000" b="1" dirty="0"/>
              <a:t>a point to itself (2/3)</a:t>
            </a:r>
          </a:p>
        </p:txBody>
      </p:sp>
      <p:grpSp>
        <p:nvGrpSpPr>
          <p:cNvPr id="12" name="Group 11">
            <a:extLst>
              <a:ext uri="{FF2B5EF4-FFF2-40B4-BE49-F238E27FC236}">
                <a16:creationId xmlns:a16="http://schemas.microsoft.com/office/drawing/2014/main" id="{4933887F-5725-499E-8BC5-19BEFD54DB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3" name="Freeform 6">
              <a:extLst>
                <a:ext uri="{FF2B5EF4-FFF2-40B4-BE49-F238E27FC236}">
                  <a16:creationId xmlns:a16="http://schemas.microsoft.com/office/drawing/2014/main" id="{951F68D6-DC6F-411C-AC90-625926C1F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4" name="Freeform 6">
              <a:extLst>
                <a:ext uri="{FF2B5EF4-FFF2-40B4-BE49-F238E27FC236}">
                  <a16:creationId xmlns:a16="http://schemas.microsoft.com/office/drawing/2014/main" id="{237141AF-5F53-4F17-BC2C-4CD50626F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3" name="Content Placeholder 2">
            <a:extLst>
              <a:ext uri="{FF2B5EF4-FFF2-40B4-BE49-F238E27FC236}">
                <a16:creationId xmlns:a16="http://schemas.microsoft.com/office/drawing/2014/main" id="{F70DF0DB-049B-8F41-91DB-29176418A87D}"/>
              </a:ext>
            </a:extLst>
          </p:cNvPr>
          <p:cNvSpPr>
            <a:spLocks noGrp="1"/>
          </p:cNvSpPr>
          <p:nvPr>
            <p:ph idx="1"/>
          </p:nvPr>
        </p:nvSpPr>
        <p:spPr>
          <a:xfrm>
            <a:off x="885825" y="2286001"/>
            <a:ext cx="4363069" cy="3844800"/>
          </a:xfrm>
        </p:spPr>
        <p:txBody>
          <a:bodyPr>
            <a:normAutofit/>
          </a:bodyPr>
          <a:lstStyle/>
          <a:p>
            <a:pPr algn="just"/>
            <a:r>
              <a:rPr lang="en-GB" sz="2400" dirty="0">
                <a:solidFill>
                  <a:schemeClr val="tx1">
                    <a:alpha val="60000"/>
                  </a:schemeClr>
                </a:solidFill>
              </a:rPr>
              <a:t>We fix P. T</a:t>
            </a:r>
            <a:r>
              <a:rPr lang="x-none" sz="2400" dirty="0">
                <a:solidFill>
                  <a:schemeClr val="tx1">
                    <a:alpha val="60000"/>
                  </a:schemeClr>
                </a:solidFill>
              </a:rPr>
              <a:t>hen the line L becomes the tangent line to EC at P.</a:t>
            </a:r>
          </a:p>
          <a:p>
            <a:pPr algn="just"/>
            <a:r>
              <a:rPr lang="x-none" sz="2400" dirty="0">
                <a:solidFill>
                  <a:schemeClr val="tx1">
                    <a:alpha val="60000"/>
                  </a:schemeClr>
                </a:solidFill>
              </a:rPr>
              <a:t>The tangent line intersect at EC 2 times at P and another  point in EC.</a:t>
            </a:r>
          </a:p>
          <a:p>
            <a:pPr marL="0" indent="0">
              <a:buNone/>
            </a:pPr>
            <a:endParaRPr lang="x-none" sz="2000" dirty="0">
              <a:solidFill>
                <a:schemeClr val="tx1">
                  <a:alpha val="60000"/>
                </a:schemeClr>
              </a:solidFill>
            </a:endParaRPr>
          </a:p>
        </p:txBody>
      </p:sp>
      <p:pic>
        <p:nvPicPr>
          <p:cNvPr id="5" name="Picture 4" descr="Diagram&#10;&#10;Description automatically generated">
            <a:extLst>
              <a:ext uri="{FF2B5EF4-FFF2-40B4-BE49-F238E27FC236}">
                <a16:creationId xmlns:a16="http://schemas.microsoft.com/office/drawing/2014/main" id="{A1031803-B8C2-074C-9FCE-B1028F45EA37}"/>
              </a:ext>
            </a:extLst>
          </p:cNvPr>
          <p:cNvPicPr>
            <a:picLocks noChangeAspect="1"/>
          </p:cNvPicPr>
          <p:nvPr/>
        </p:nvPicPr>
        <p:blipFill rotWithShape="1">
          <a:blip r:embed="rId2"/>
          <a:srcRect r="3" b="1481"/>
          <a:stretch/>
        </p:blipFill>
        <p:spPr>
          <a:xfrm>
            <a:off x="5358179" y="2014538"/>
            <a:ext cx="6389438" cy="4742918"/>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BC0DB8C3-5883-BE48-B1F7-D653C42B2E0E}"/>
              </a:ext>
            </a:extLst>
          </p:cNvPr>
          <p:cNvPicPr>
            <a:picLocks noChangeAspect="1"/>
          </p:cNvPicPr>
          <p:nvPr/>
        </p:nvPicPr>
        <p:blipFill>
          <a:blip r:embed="rId3"/>
          <a:stretch>
            <a:fillRect/>
          </a:stretch>
        </p:blipFill>
        <p:spPr>
          <a:xfrm>
            <a:off x="9410700" y="90900"/>
            <a:ext cx="2781300" cy="1143000"/>
          </a:xfrm>
          <a:prstGeom prst="rect">
            <a:avLst/>
          </a:prstGeom>
        </p:spPr>
      </p:pic>
      <p:sp>
        <p:nvSpPr>
          <p:cNvPr id="4" name="Slide Number Placeholder 3">
            <a:extLst>
              <a:ext uri="{FF2B5EF4-FFF2-40B4-BE49-F238E27FC236}">
                <a16:creationId xmlns:a16="http://schemas.microsoft.com/office/drawing/2014/main" id="{634CC60C-DC9B-4545-88DE-552AC8E2B976}"/>
              </a:ext>
            </a:extLst>
          </p:cNvPr>
          <p:cNvSpPr>
            <a:spLocks noGrp="1"/>
          </p:cNvSpPr>
          <p:nvPr>
            <p:ph type="sldNum" sz="quarter" idx="12"/>
          </p:nvPr>
        </p:nvSpPr>
        <p:spPr/>
        <p:txBody>
          <a:bodyPr/>
          <a:lstStyle/>
          <a:p>
            <a:fld id="{C0B91729-795A-AB4F-BD93-8A9FD685D00B}" type="slidenum">
              <a:rPr lang="x-none" smtClean="0"/>
              <a:t>19</a:t>
            </a:fld>
            <a:endParaRPr lang="x-none"/>
          </a:p>
        </p:txBody>
      </p:sp>
    </p:spTree>
    <p:extLst>
      <p:ext uri="{BB962C8B-B14F-4D97-AF65-F5344CB8AC3E}">
        <p14:creationId xmlns:p14="http://schemas.microsoft.com/office/powerpoint/2010/main" val="1935916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8E139F69-90DB-4363-99C1-CDD094EED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13161A-E242-8F43-8D38-132B7263F4FF}"/>
              </a:ext>
            </a:extLst>
          </p:cNvPr>
          <p:cNvSpPr>
            <a:spLocks noGrp="1"/>
          </p:cNvSpPr>
          <p:nvPr>
            <p:ph type="title"/>
          </p:nvPr>
        </p:nvSpPr>
        <p:spPr>
          <a:xfrm>
            <a:off x="885825" y="727199"/>
            <a:ext cx="7091100" cy="1494000"/>
          </a:xfrm>
        </p:spPr>
        <p:txBody>
          <a:bodyPr anchor="t">
            <a:normAutofit/>
          </a:bodyPr>
          <a:lstStyle/>
          <a:p>
            <a:r>
              <a:rPr lang="x-none" b="1" dirty="0"/>
              <a:t>Introduction to Cryptography</a:t>
            </a:r>
          </a:p>
        </p:txBody>
      </p:sp>
      <p:grpSp>
        <p:nvGrpSpPr>
          <p:cNvPr id="33" name="Group 27">
            <a:extLst>
              <a:ext uri="{FF2B5EF4-FFF2-40B4-BE49-F238E27FC236}">
                <a16:creationId xmlns:a16="http://schemas.microsoft.com/office/drawing/2014/main" id="{EF5608BC-985E-44AE-8C56-1C79902865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29" name="Freeform 6">
              <a:extLst>
                <a:ext uri="{FF2B5EF4-FFF2-40B4-BE49-F238E27FC236}">
                  <a16:creationId xmlns:a16="http://schemas.microsoft.com/office/drawing/2014/main" id="{FF652A2A-BC90-4341-B339-840F6E1C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34" name="Freeform 6">
              <a:extLst>
                <a:ext uri="{FF2B5EF4-FFF2-40B4-BE49-F238E27FC236}">
                  <a16:creationId xmlns:a16="http://schemas.microsoft.com/office/drawing/2014/main" id="{E55F3E59-21AB-424D-B654-E1B9E304F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2B1D5EAB-31A7-D840-BE7B-620CCD48B2B2}"/>
              </a:ext>
            </a:extLst>
          </p:cNvPr>
          <p:cNvSpPr>
            <a:spLocks noGrp="1"/>
          </p:cNvSpPr>
          <p:nvPr>
            <p:ph idx="1"/>
          </p:nvPr>
        </p:nvSpPr>
        <p:spPr>
          <a:xfrm>
            <a:off x="885825" y="2286001"/>
            <a:ext cx="6655005" cy="3844800"/>
          </a:xfrm>
        </p:spPr>
        <p:txBody>
          <a:bodyPr>
            <a:normAutofit/>
          </a:bodyPr>
          <a:lstStyle/>
          <a:p>
            <a:pPr marL="0" indent="0" algn="just">
              <a:buNone/>
            </a:pPr>
            <a:r>
              <a:rPr lang="x-none" sz="2400" dirty="0">
                <a:solidFill>
                  <a:schemeClr val="tx1">
                    <a:alpha val="60000"/>
                  </a:schemeClr>
                </a:solidFill>
              </a:rPr>
              <a:t>Cryptography is a method of storing a</a:t>
            </a:r>
            <a:r>
              <a:rPr lang="en-US" sz="2400" dirty="0">
                <a:solidFill>
                  <a:schemeClr val="tx1">
                    <a:alpha val="60000"/>
                  </a:schemeClr>
                </a:solidFill>
              </a:rPr>
              <a:t>n</a:t>
            </a:r>
            <a:r>
              <a:rPr lang="x-none" sz="2400" dirty="0">
                <a:solidFill>
                  <a:schemeClr val="tx1">
                    <a:alpha val="60000"/>
                  </a:schemeClr>
                </a:solidFill>
              </a:rPr>
              <a:t>d transmittig data </a:t>
            </a:r>
            <a:r>
              <a:rPr lang="en-GB" sz="2400" dirty="0">
                <a:solidFill>
                  <a:schemeClr val="tx1">
                    <a:alpha val="60000"/>
                  </a:schemeClr>
                </a:solidFill>
              </a:rPr>
              <a:t>in a secured form so that only those for whom it is intended can read and process it.</a:t>
            </a:r>
          </a:p>
          <a:p>
            <a:pPr marL="0" indent="0">
              <a:buNone/>
            </a:pPr>
            <a:r>
              <a:rPr lang="x-none" sz="2400" dirty="0">
                <a:solidFill>
                  <a:schemeClr val="tx1">
                    <a:alpha val="60000"/>
                  </a:schemeClr>
                </a:solidFill>
              </a:rPr>
              <a:t>In morden cryptography there are 2 main methods :</a:t>
            </a:r>
          </a:p>
          <a:p>
            <a:pPr marL="0" indent="0">
              <a:buNone/>
            </a:pPr>
            <a:r>
              <a:rPr lang="x-none" sz="2400" dirty="0">
                <a:solidFill>
                  <a:schemeClr val="tx1">
                    <a:alpha val="60000"/>
                  </a:schemeClr>
                </a:solidFill>
              </a:rPr>
              <a:t>1.Symmetric-key cryptography.</a:t>
            </a:r>
          </a:p>
          <a:p>
            <a:pPr marL="0" indent="0">
              <a:buNone/>
            </a:pPr>
            <a:r>
              <a:rPr lang="x-none" sz="2400" dirty="0">
                <a:solidFill>
                  <a:schemeClr val="tx1">
                    <a:alpha val="60000"/>
                  </a:schemeClr>
                </a:solidFill>
              </a:rPr>
              <a:t>2.Asymmetric-key cryptography.</a:t>
            </a:r>
            <a:endParaRPr lang="en-GB" sz="2400" dirty="0">
              <a:solidFill>
                <a:schemeClr val="tx1">
                  <a:alpha val="60000"/>
                </a:schemeClr>
              </a:solidFill>
            </a:endParaRPr>
          </a:p>
        </p:txBody>
      </p:sp>
      <p:pic>
        <p:nvPicPr>
          <p:cNvPr id="4" name="Picture 3">
            <a:extLst>
              <a:ext uri="{FF2B5EF4-FFF2-40B4-BE49-F238E27FC236}">
                <a16:creationId xmlns:a16="http://schemas.microsoft.com/office/drawing/2014/main" id="{45389350-15CD-0445-A544-05EA67436833}"/>
              </a:ext>
            </a:extLst>
          </p:cNvPr>
          <p:cNvPicPr>
            <a:picLocks noChangeAspect="1"/>
          </p:cNvPicPr>
          <p:nvPr/>
        </p:nvPicPr>
        <p:blipFill rotWithShape="1">
          <a:blip r:embed="rId2"/>
          <a:srcRect l="15355" r="22819" b="-2"/>
          <a:stretch/>
        </p:blipFill>
        <p:spPr>
          <a:xfrm>
            <a:off x="7633428" y="1474285"/>
            <a:ext cx="3914164" cy="3909430"/>
          </a:xfrm>
          <a:prstGeom prst="rect">
            <a:avLst/>
          </a:prstGeom>
        </p:spPr>
      </p:pic>
      <p:pic>
        <p:nvPicPr>
          <p:cNvPr id="22" name="Picture 21" descr="A picture containing text&#10;&#10;Description automatically generated">
            <a:extLst>
              <a:ext uri="{FF2B5EF4-FFF2-40B4-BE49-F238E27FC236}">
                <a16:creationId xmlns:a16="http://schemas.microsoft.com/office/drawing/2014/main" id="{D0703CB6-706D-DE4D-87B4-A8E0809A319F}"/>
              </a:ext>
            </a:extLst>
          </p:cNvPr>
          <p:cNvPicPr>
            <a:picLocks noChangeAspect="1"/>
          </p:cNvPicPr>
          <p:nvPr/>
        </p:nvPicPr>
        <p:blipFill>
          <a:blip r:embed="rId3"/>
          <a:stretch>
            <a:fillRect/>
          </a:stretch>
        </p:blipFill>
        <p:spPr>
          <a:xfrm>
            <a:off x="9410700" y="0"/>
            <a:ext cx="2781300" cy="1143000"/>
          </a:xfrm>
          <a:prstGeom prst="rect">
            <a:avLst/>
          </a:prstGeom>
        </p:spPr>
      </p:pic>
      <p:sp>
        <p:nvSpPr>
          <p:cNvPr id="5" name="Slide Number Placeholder 4">
            <a:extLst>
              <a:ext uri="{FF2B5EF4-FFF2-40B4-BE49-F238E27FC236}">
                <a16:creationId xmlns:a16="http://schemas.microsoft.com/office/drawing/2014/main" id="{8B9C3E6F-934F-514D-8E2B-13B680FCF272}"/>
              </a:ext>
            </a:extLst>
          </p:cNvPr>
          <p:cNvSpPr>
            <a:spLocks noGrp="1"/>
          </p:cNvSpPr>
          <p:nvPr>
            <p:ph type="sldNum" sz="quarter" idx="12"/>
          </p:nvPr>
        </p:nvSpPr>
        <p:spPr/>
        <p:txBody>
          <a:bodyPr/>
          <a:lstStyle/>
          <a:p>
            <a:fld id="{C0B91729-795A-AB4F-BD93-8A9FD685D00B}" type="slidenum">
              <a:rPr lang="x-none" smtClean="0"/>
              <a:t>2</a:t>
            </a:fld>
            <a:endParaRPr lang="x-none"/>
          </a:p>
        </p:txBody>
      </p:sp>
    </p:spTree>
    <p:extLst>
      <p:ext uri="{BB962C8B-B14F-4D97-AF65-F5344CB8AC3E}">
        <p14:creationId xmlns:p14="http://schemas.microsoft.com/office/powerpoint/2010/main" val="2349478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E1B3EC-BD58-2549-9A9E-BA35824F36E5}"/>
              </a:ext>
            </a:extLst>
          </p:cNvPr>
          <p:cNvSpPr>
            <a:spLocks noGrp="1"/>
          </p:cNvSpPr>
          <p:nvPr>
            <p:ph type="title"/>
          </p:nvPr>
        </p:nvSpPr>
        <p:spPr>
          <a:xfrm>
            <a:off x="760021" y="688769"/>
            <a:ext cx="9319644" cy="1467630"/>
          </a:xfrm>
        </p:spPr>
        <p:txBody>
          <a:bodyPr anchor="t">
            <a:normAutofit/>
          </a:bodyPr>
          <a:lstStyle/>
          <a:p>
            <a:r>
              <a:rPr lang="x-none" sz="4000" b="1" dirty="0"/>
              <a:t>Elliptic </a:t>
            </a:r>
            <a:r>
              <a:rPr lang="x-none" sz="4000" b="1"/>
              <a:t>Curve:Adding </a:t>
            </a:r>
            <a:r>
              <a:rPr lang="x-none" sz="4000" b="1" dirty="0"/>
              <a:t>a point to itself (3/3)</a:t>
            </a:r>
          </a:p>
        </p:txBody>
      </p:sp>
      <p:grpSp>
        <p:nvGrpSpPr>
          <p:cNvPr id="14" name="Group 13">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5"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6"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9" name="Content Placeholder 8">
            <a:extLst>
              <a:ext uri="{FF2B5EF4-FFF2-40B4-BE49-F238E27FC236}">
                <a16:creationId xmlns:a16="http://schemas.microsoft.com/office/drawing/2014/main" id="{1C14C65C-BF9D-40A4-9C48-3B32ED14045B}"/>
              </a:ext>
            </a:extLst>
          </p:cNvPr>
          <p:cNvSpPr>
            <a:spLocks noGrp="1"/>
          </p:cNvSpPr>
          <p:nvPr>
            <p:ph idx="1"/>
          </p:nvPr>
        </p:nvSpPr>
        <p:spPr>
          <a:xfrm>
            <a:off x="885825" y="2156399"/>
            <a:ext cx="5027249" cy="3844800"/>
          </a:xfrm>
        </p:spPr>
        <p:txBody>
          <a:bodyPr>
            <a:normAutofit/>
          </a:bodyPr>
          <a:lstStyle/>
          <a:p>
            <a:pPr marL="0" indent="0" algn="just">
              <a:buNone/>
            </a:pPr>
            <a:r>
              <a:rPr lang="en-GB" sz="2400" dirty="0"/>
              <a:t>Finally, take the third intersection point at R and then consider  the resulting reflecting point as P ⊕ P or 2P across the x-axis.</a:t>
            </a:r>
          </a:p>
          <a:p>
            <a:pPr marL="0" indent="0">
              <a:buNone/>
            </a:pPr>
            <a:endParaRPr lang="en-US" sz="2000" dirty="0">
              <a:solidFill>
                <a:schemeClr val="tx1">
                  <a:alpha val="60000"/>
                </a:schemeClr>
              </a:solidFill>
            </a:endParaRPr>
          </a:p>
        </p:txBody>
      </p:sp>
      <p:pic>
        <p:nvPicPr>
          <p:cNvPr id="5" name="Content Placeholder 4">
            <a:extLst>
              <a:ext uri="{FF2B5EF4-FFF2-40B4-BE49-F238E27FC236}">
                <a16:creationId xmlns:a16="http://schemas.microsoft.com/office/drawing/2014/main" id="{4C69506C-666E-1243-8A86-E523A1AF4E1D}"/>
              </a:ext>
            </a:extLst>
          </p:cNvPr>
          <p:cNvPicPr>
            <a:picLocks noChangeAspect="1"/>
          </p:cNvPicPr>
          <p:nvPr/>
        </p:nvPicPr>
        <p:blipFill>
          <a:blip r:embed="rId2"/>
          <a:stretch>
            <a:fillRect/>
          </a:stretch>
        </p:blipFill>
        <p:spPr>
          <a:xfrm>
            <a:off x="6096000" y="1745173"/>
            <a:ext cx="5572564" cy="5112827"/>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B6074AF7-3B3F-574C-BC07-5DC0330BAF98}"/>
              </a:ext>
            </a:extLst>
          </p:cNvPr>
          <p:cNvPicPr>
            <a:picLocks noChangeAspect="1"/>
          </p:cNvPicPr>
          <p:nvPr/>
        </p:nvPicPr>
        <p:blipFill>
          <a:blip r:embed="rId3"/>
          <a:stretch>
            <a:fillRect/>
          </a:stretch>
        </p:blipFill>
        <p:spPr>
          <a:xfrm>
            <a:off x="9410700" y="90900"/>
            <a:ext cx="2781300" cy="1143000"/>
          </a:xfrm>
          <a:prstGeom prst="rect">
            <a:avLst/>
          </a:prstGeom>
        </p:spPr>
      </p:pic>
      <p:sp>
        <p:nvSpPr>
          <p:cNvPr id="3" name="Slide Number Placeholder 2">
            <a:extLst>
              <a:ext uri="{FF2B5EF4-FFF2-40B4-BE49-F238E27FC236}">
                <a16:creationId xmlns:a16="http://schemas.microsoft.com/office/drawing/2014/main" id="{68FCB92B-4874-8E4D-912C-988EA725090A}"/>
              </a:ext>
            </a:extLst>
          </p:cNvPr>
          <p:cNvSpPr>
            <a:spLocks noGrp="1"/>
          </p:cNvSpPr>
          <p:nvPr>
            <p:ph type="sldNum" sz="quarter" idx="12"/>
          </p:nvPr>
        </p:nvSpPr>
        <p:spPr/>
        <p:txBody>
          <a:bodyPr/>
          <a:lstStyle/>
          <a:p>
            <a:fld id="{C0B91729-795A-AB4F-BD93-8A9FD685D00B}" type="slidenum">
              <a:rPr lang="x-none" smtClean="0"/>
              <a:t>20</a:t>
            </a:fld>
            <a:endParaRPr lang="x-none"/>
          </a:p>
        </p:txBody>
      </p:sp>
    </p:spTree>
    <p:extLst>
      <p:ext uri="{BB962C8B-B14F-4D97-AF65-F5344CB8AC3E}">
        <p14:creationId xmlns:p14="http://schemas.microsoft.com/office/powerpoint/2010/main" val="2706528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3B6B5C9-BE23-4C39-92DF-62F5C1B96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6AD1B-82A4-3A4F-B902-743F19705D59}"/>
              </a:ext>
            </a:extLst>
          </p:cNvPr>
          <p:cNvSpPr>
            <a:spLocks noGrp="1"/>
          </p:cNvSpPr>
          <p:nvPr>
            <p:ph type="title"/>
          </p:nvPr>
        </p:nvSpPr>
        <p:spPr>
          <a:xfrm>
            <a:off x="897144" y="523790"/>
            <a:ext cx="7539904" cy="1494000"/>
          </a:xfrm>
        </p:spPr>
        <p:txBody>
          <a:bodyPr anchor="t">
            <a:normAutofit/>
          </a:bodyPr>
          <a:lstStyle/>
          <a:p>
            <a:r>
              <a:rPr lang="x-none" b="1" dirty="0"/>
              <a:t>Elliptic Curve:Vertical Lines (1/3)</a:t>
            </a:r>
          </a:p>
        </p:txBody>
      </p:sp>
      <p:grpSp>
        <p:nvGrpSpPr>
          <p:cNvPr id="14" name="Group 13">
            <a:extLst>
              <a:ext uri="{FF2B5EF4-FFF2-40B4-BE49-F238E27FC236}">
                <a16:creationId xmlns:a16="http://schemas.microsoft.com/office/drawing/2014/main" id="{4933887F-5725-499E-8BC5-19BEFD54DB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5" name="Freeform 6">
              <a:extLst>
                <a:ext uri="{FF2B5EF4-FFF2-40B4-BE49-F238E27FC236}">
                  <a16:creationId xmlns:a16="http://schemas.microsoft.com/office/drawing/2014/main" id="{951F68D6-DC6F-411C-AC90-625926C1F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7" name="Freeform 6">
              <a:extLst>
                <a:ext uri="{FF2B5EF4-FFF2-40B4-BE49-F238E27FC236}">
                  <a16:creationId xmlns:a16="http://schemas.microsoft.com/office/drawing/2014/main" id="{237141AF-5F53-4F17-BC2C-4CD50626F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9" name="Content Placeholder 8">
            <a:extLst>
              <a:ext uri="{FF2B5EF4-FFF2-40B4-BE49-F238E27FC236}">
                <a16:creationId xmlns:a16="http://schemas.microsoft.com/office/drawing/2014/main" id="{C5B42071-0160-4EC7-91EB-E90D738D7F58}"/>
              </a:ext>
            </a:extLst>
          </p:cNvPr>
          <p:cNvSpPr>
            <a:spLocks noGrp="1"/>
          </p:cNvSpPr>
          <p:nvPr>
            <p:ph idx="1"/>
          </p:nvPr>
        </p:nvSpPr>
        <p:spPr>
          <a:xfrm>
            <a:off x="1021278" y="2286001"/>
            <a:ext cx="5608121" cy="3844800"/>
          </a:xfrm>
        </p:spPr>
        <p:txBody>
          <a:bodyPr>
            <a:normAutofit/>
          </a:bodyPr>
          <a:lstStyle/>
          <a:p>
            <a:pPr marL="0" indent="0" algn="just">
              <a:buNone/>
            </a:pPr>
            <a:r>
              <a:rPr lang="en-GB" sz="2400" dirty="0"/>
              <a:t>Let us consider a point </a:t>
            </a:r>
            <a:r>
              <a:rPr lang="en-GB" sz="2400" i="1" dirty="0"/>
              <a:t>P on</a:t>
            </a:r>
            <a:r>
              <a:rPr lang="en-GB" sz="2400" dirty="0"/>
              <a:t> </a:t>
            </a:r>
            <a:r>
              <a:rPr lang="en-GB" sz="2400" i="1" dirty="0"/>
              <a:t>E and </a:t>
            </a:r>
            <a:r>
              <a:rPr lang="en-GB" sz="2400" dirty="0"/>
              <a:t> denote the reflected point as -</a:t>
            </a:r>
            <a:r>
              <a:rPr lang="en-GB" sz="2400" i="1" dirty="0"/>
              <a:t>P .</a:t>
            </a:r>
            <a:endParaRPr lang="en-GB" sz="2400" dirty="0">
              <a:effectLst/>
            </a:endParaRPr>
          </a:p>
          <a:p>
            <a:endParaRPr lang="en-US" sz="2000" dirty="0">
              <a:solidFill>
                <a:schemeClr val="tx1">
                  <a:alpha val="60000"/>
                </a:schemeClr>
              </a:solidFill>
            </a:endParaRPr>
          </a:p>
        </p:txBody>
      </p:sp>
      <p:pic>
        <p:nvPicPr>
          <p:cNvPr id="5" name="Content Placeholder 4" descr="Diagram&#10;&#10;Description automatically generated">
            <a:extLst>
              <a:ext uri="{FF2B5EF4-FFF2-40B4-BE49-F238E27FC236}">
                <a16:creationId xmlns:a16="http://schemas.microsoft.com/office/drawing/2014/main" id="{ADF824D0-6092-5347-B4F6-9B404C137AC9}"/>
              </a:ext>
            </a:extLst>
          </p:cNvPr>
          <p:cNvPicPr>
            <a:picLocks noChangeAspect="1"/>
          </p:cNvPicPr>
          <p:nvPr/>
        </p:nvPicPr>
        <p:blipFill rotWithShape="1">
          <a:blip r:embed="rId2"/>
          <a:srcRect t="3446" r="3" b="478"/>
          <a:stretch/>
        </p:blipFill>
        <p:spPr>
          <a:xfrm>
            <a:off x="6659398" y="1536395"/>
            <a:ext cx="5502603" cy="4797815"/>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F333E981-7218-8342-987C-8BC931C678F8}"/>
              </a:ext>
            </a:extLst>
          </p:cNvPr>
          <p:cNvPicPr>
            <a:picLocks noChangeAspect="1"/>
          </p:cNvPicPr>
          <p:nvPr/>
        </p:nvPicPr>
        <p:blipFill>
          <a:blip r:embed="rId3"/>
          <a:stretch>
            <a:fillRect/>
          </a:stretch>
        </p:blipFill>
        <p:spPr>
          <a:xfrm>
            <a:off x="9410700" y="90900"/>
            <a:ext cx="2781300" cy="1143000"/>
          </a:xfrm>
          <a:prstGeom prst="rect">
            <a:avLst/>
          </a:prstGeom>
        </p:spPr>
      </p:pic>
      <p:sp>
        <p:nvSpPr>
          <p:cNvPr id="3" name="Slide Number Placeholder 2">
            <a:extLst>
              <a:ext uri="{FF2B5EF4-FFF2-40B4-BE49-F238E27FC236}">
                <a16:creationId xmlns:a16="http://schemas.microsoft.com/office/drawing/2014/main" id="{41B615CD-2FEA-304A-B4B3-55A1BB2AECC8}"/>
              </a:ext>
            </a:extLst>
          </p:cNvPr>
          <p:cNvSpPr>
            <a:spLocks noGrp="1"/>
          </p:cNvSpPr>
          <p:nvPr>
            <p:ph type="sldNum" sz="quarter" idx="12"/>
          </p:nvPr>
        </p:nvSpPr>
        <p:spPr/>
        <p:txBody>
          <a:bodyPr/>
          <a:lstStyle/>
          <a:p>
            <a:fld id="{C0B91729-795A-AB4F-BD93-8A9FD685D00B}" type="slidenum">
              <a:rPr lang="x-none" smtClean="0"/>
              <a:t>21</a:t>
            </a:fld>
            <a:endParaRPr lang="x-none"/>
          </a:p>
        </p:txBody>
      </p:sp>
    </p:spTree>
    <p:extLst>
      <p:ext uri="{BB962C8B-B14F-4D97-AF65-F5344CB8AC3E}">
        <p14:creationId xmlns:p14="http://schemas.microsoft.com/office/powerpoint/2010/main" val="3633385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3B6B5C9-BE23-4C39-92DF-62F5C1B96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8ECFD8-B378-A146-BAB3-4B247D8A4433}"/>
              </a:ext>
            </a:extLst>
          </p:cNvPr>
          <p:cNvSpPr>
            <a:spLocks noGrp="1"/>
          </p:cNvSpPr>
          <p:nvPr>
            <p:ph type="title"/>
          </p:nvPr>
        </p:nvSpPr>
        <p:spPr>
          <a:xfrm>
            <a:off x="951330" y="574650"/>
            <a:ext cx="7848661" cy="1494000"/>
          </a:xfrm>
        </p:spPr>
        <p:txBody>
          <a:bodyPr vert="horz" lIns="91440" tIns="45720" rIns="91440" bIns="45720" rtlCol="0" anchor="t">
            <a:normAutofit/>
          </a:bodyPr>
          <a:lstStyle/>
          <a:p>
            <a:r>
              <a:rPr lang="en-US" b="1" dirty="0"/>
              <a:t>Elliptic Curve: Vertical Lines (2/3)</a:t>
            </a:r>
          </a:p>
        </p:txBody>
      </p:sp>
      <p:grpSp>
        <p:nvGrpSpPr>
          <p:cNvPr id="13" name="Group 12">
            <a:extLst>
              <a:ext uri="{FF2B5EF4-FFF2-40B4-BE49-F238E27FC236}">
                <a16:creationId xmlns:a16="http://schemas.microsoft.com/office/drawing/2014/main" id="{4933887F-5725-499E-8BC5-19BEFD54DB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4" name="Freeform 6">
              <a:extLst>
                <a:ext uri="{FF2B5EF4-FFF2-40B4-BE49-F238E27FC236}">
                  <a16:creationId xmlns:a16="http://schemas.microsoft.com/office/drawing/2014/main" id="{951F68D6-DC6F-411C-AC90-625926C1F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5" name="Freeform 6">
              <a:extLst>
                <a:ext uri="{FF2B5EF4-FFF2-40B4-BE49-F238E27FC236}">
                  <a16:creationId xmlns:a16="http://schemas.microsoft.com/office/drawing/2014/main" id="{237141AF-5F53-4F17-BC2C-4CD50626F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6" name="TextBox 5">
            <a:extLst>
              <a:ext uri="{FF2B5EF4-FFF2-40B4-BE49-F238E27FC236}">
                <a16:creationId xmlns:a16="http://schemas.microsoft.com/office/drawing/2014/main" id="{D333F918-AA23-4B47-94BA-A2FBA8427AAA}"/>
              </a:ext>
            </a:extLst>
          </p:cNvPr>
          <p:cNvSpPr txBox="1"/>
          <p:nvPr/>
        </p:nvSpPr>
        <p:spPr>
          <a:xfrm>
            <a:off x="885825" y="2286001"/>
            <a:ext cx="5588400" cy="3844800"/>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2400" dirty="0">
                <a:solidFill>
                  <a:schemeClr val="tx1">
                    <a:alpha val="60000"/>
                  </a:schemeClr>
                </a:solidFill>
              </a:rPr>
              <a:t>The line connecting the 2 points is parallel to Y-axis, but we require at least 3 points.</a:t>
            </a:r>
          </a:p>
          <a:p>
            <a:pPr indent="-228600" algn="just">
              <a:lnSpc>
                <a:spcPct val="90000"/>
              </a:lnSpc>
              <a:spcAft>
                <a:spcPts val="600"/>
              </a:spcAft>
              <a:buFont typeface="Arial" panose="020B0604020202020204" pitchFamily="34" charset="0"/>
              <a:buChar char="•"/>
            </a:pPr>
            <a:r>
              <a:rPr lang="en-US" sz="2400" dirty="0">
                <a:solidFill>
                  <a:schemeClr val="tx1">
                    <a:alpha val="60000"/>
                  </a:schemeClr>
                </a:solidFill>
              </a:rPr>
              <a:t>So here we have a Problem</a:t>
            </a:r>
            <a:r>
              <a:rPr lang="en-US" sz="2400" b="1" dirty="0">
                <a:solidFill>
                  <a:schemeClr val="tx1">
                    <a:alpha val="60000"/>
                  </a:schemeClr>
                </a:solidFill>
              </a:rPr>
              <a:t>: </a:t>
            </a:r>
            <a:r>
              <a:rPr lang="en-US" sz="2400" dirty="0">
                <a:solidFill>
                  <a:schemeClr val="tx1">
                    <a:alpha val="60000"/>
                  </a:schemeClr>
                </a:solidFill>
              </a:rPr>
              <a:t>The Vertical lines have no third intersection point with E </a:t>
            </a:r>
            <a:endParaRPr lang="en-US" sz="2400" dirty="0">
              <a:solidFill>
                <a:schemeClr val="tx1">
                  <a:alpha val="60000"/>
                </a:schemeClr>
              </a:solidFill>
              <a:effectLst/>
            </a:endParaRPr>
          </a:p>
          <a:p>
            <a:pPr indent="-228600" algn="just">
              <a:lnSpc>
                <a:spcPct val="90000"/>
              </a:lnSpc>
              <a:spcAft>
                <a:spcPts val="600"/>
              </a:spcAft>
              <a:buFont typeface="Arial" panose="020B0604020202020204" pitchFamily="34" charset="0"/>
              <a:buChar char="•"/>
            </a:pPr>
            <a:r>
              <a:rPr lang="en-US" sz="2400" dirty="0">
                <a:solidFill>
                  <a:schemeClr val="tx1">
                    <a:alpha val="60000"/>
                  </a:schemeClr>
                </a:solidFill>
              </a:rPr>
              <a:t>We need a third point to define </a:t>
            </a:r>
            <a:r>
              <a:rPr lang="en-US" sz="2400" b="1" i="1" dirty="0">
                <a:solidFill>
                  <a:schemeClr val="tx1">
                    <a:alpha val="60000"/>
                  </a:schemeClr>
                </a:solidFill>
              </a:rPr>
              <a:t>P </a:t>
            </a:r>
            <a:r>
              <a:rPr lang="en-US" sz="2400" dirty="0">
                <a:solidFill>
                  <a:schemeClr val="tx1">
                    <a:alpha val="60000"/>
                  </a:schemeClr>
                </a:solidFill>
              </a:rPr>
              <a:t>⊕ </a:t>
            </a:r>
            <a:r>
              <a:rPr lang="en-US" sz="2400" b="1" i="1" dirty="0">
                <a:solidFill>
                  <a:schemeClr val="tx1">
                    <a:alpha val="60000"/>
                  </a:schemeClr>
                </a:solidFill>
              </a:rPr>
              <a:t>(-P) </a:t>
            </a:r>
            <a:endParaRPr lang="en-US" sz="2400" dirty="0">
              <a:solidFill>
                <a:schemeClr val="tx1">
                  <a:alpha val="60000"/>
                </a:schemeClr>
              </a:solidFill>
              <a:effectLst/>
            </a:endParaRPr>
          </a:p>
          <a:p>
            <a:pPr indent="-228600">
              <a:lnSpc>
                <a:spcPct val="90000"/>
              </a:lnSpc>
              <a:spcAft>
                <a:spcPts val="600"/>
              </a:spcAft>
              <a:buFont typeface="Arial" panose="020B0604020202020204" pitchFamily="34" charset="0"/>
              <a:buChar char="•"/>
            </a:pPr>
            <a:endParaRPr lang="en-US" sz="2000" dirty="0">
              <a:solidFill>
                <a:schemeClr val="tx1">
                  <a:alpha val="60000"/>
                </a:schemeClr>
              </a:solidFill>
            </a:endParaRPr>
          </a:p>
        </p:txBody>
      </p:sp>
      <p:pic>
        <p:nvPicPr>
          <p:cNvPr id="5" name="Content Placeholder 4" descr="Diagram&#10;&#10;Description automatically generated">
            <a:extLst>
              <a:ext uri="{FF2B5EF4-FFF2-40B4-BE49-F238E27FC236}">
                <a16:creationId xmlns:a16="http://schemas.microsoft.com/office/drawing/2014/main" id="{C23A59DC-E932-9540-BCF8-63A6087B18B7}"/>
              </a:ext>
            </a:extLst>
          </p:cNvPr>
          <p:cNvPicPr>
            <a:picLocks noGrp="1" noChangeAspect="1"/>
          </p:cNvPicPr>
          <p:nvPr>
            <p:ph idx="1"/>
          </p:nvPr>
        </p:nvPicPr>
        <p:blipFill rotWithShape="1">
          <a:blip r:embed="rId2"/>
          <a:srcRect r="3" b="3391"/>
          <a:stretch/>
        </p:blipFill>
        <p:spPr>
          <a:xfrm>
            <a:off x="6539730" y="1409399"/>
            <a:ext cx="5717775" cy="4985427"/>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A00AC70F-CA53-0249-AC48-92F24C142213}"/>
              </a:ext>
            </a:extLst>
          </p:cNvPr>
          <p:cNvPicPr>
            <a:picLocks noChangeAspect="1"/>
          </p:cNvPicPr>
          <p:nvPr/>
        </p:nvPicPr>
        <p:blipFill>
          <a:blip r:embed="rId3"/>
          <a:stretch>
            <a:fillRect/>
          </a:stretch>
        </p:blipFill>
        <p:spPr>
          <a:xfrm>
            <a:off x="9410700" y="90900"/>
            <a:ext cx="2781300" cy="1143000"/>
          </a:xfrm>
          <a:prstGeom prst="rect">
            <a:avLst/>
          </a:prstGeom>
        </p:spPr>
      </p:pic>
      <p:sp>
        <p:nvSpPr>
          <p:cNvPr id="3" name="Slide Number Placeholder 2">
            <a:extLst>
              <a:ext uri="{FF2B5EF4-FFF2-40B4-BE49-F238E27FC236}">
                <a16:creationId xmlns:a16="http://schemas.microsoft.com/office/drawing/2014/main" id="{57926D51-1EDD-D645-A75F-B090B436A2E0}"/>
              </a:ext>
            </a:extLst>
          </p:cNvPr>
          <p:cNvSpPr>
            <a:spLocks noGrp="1"/>
          </p:cNvSpPr>
          <p:nvPr>
            <p:ph type="sldNum" sz="quarter" idx="12"/>
          </p:nvPr>
        </p:nvSpPr>
        <p:spPr/>
        <p:txBody>
          <a:bodyPr/>
          <a:lstStyle/>
          <a:p>
            <a:fld id="{C0B91729-795A-AB4F-BD93-8A9FD685D00B}" type="slidenum">
              <a:rPr lang="x-none" smtClean="0"/>
              <a:t>22</a:t>
            </a:fld>
            <a:endParaRPr lang="x-none"/>
          </a:p>
        </p:txBody>
      </p:sp>
    </p:spTree>
    <p:extLst>
      <p:ext uri="{BB962C8B-B14F-4D97-AF65-F5344CB8AC3E}">
        <p14:creationId xmlns:p14="http://schemas.microsoft.com/office/powerpoint/2010/main" val="3922021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8FBFFE-F683-1643-BC06-C2AF6BAA1D6C}"/>
              </a:ext>
            </a:extLst>
          </p:cNvPr>
          <p:cNvSpPr>
            <a:spLocks noGrp="1"/>
          </p:cNvSpPr>
          <p:nvPr>
            <p:ph type="title"/>
          </p:nvPr>
        </p:nvSpPr>
        <p:spPr>
          <a:xfrm>
            <a:off x="885824" y="574650"/>
            <a:ext cx="7913791" cy="1494000"/>
          </a:xfrm>
        </p:spPr>
        <p:txBody>
          <a:bodyPr anchor="t">
            <a:normAutofit/>
          </a:bodyPr>
          <a:lstStyle/>
          <a:p>
            <a:r>
              <a:rPr lang="x-none" b="1" dirty="0"/>
              <a:t>Elliptic Curve:Vertical Lines (3/3</a:t>
            </a:r>
            <a:r>
              <a:rPr lang="x-none" dirty="0"/>
              <a:t>)</a:t>
            </a:r>
          </a:p>
        </p:txBody>
      </p:sp>
      <p:grpSp>
        <p:nvGrpSpPr>
          <p:cNvPr id="12" name="Group 11">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3"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4"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9C38ECFF-6C98-D049-91FF-8CA1DC52C5BF}"/>
              </a:ext>
            </a:extLst>
          </p:cNvPr>
          <p:cNvSpPr>
            <a:spLocks noGrp="1"/>
          </p:cNvSpPr>
          <p:nvPr>
            <p:ph idx="1"/>
          </p:nvPr>
        </p:nvSpPr>
        <p:spPr>
          <a:xfrm>
            <a:off x="885825" y="2286000"/>
            <a:ext cx="5210175" cy="3844800"/>
          </a:xfrm>
        </p:spPr>
        <p:txBody>
          <a:bodyPr>
            <a:normAutofit/>
          </a:bodyPr>
          <a:lstStyle/>
          <a:p>
            <a:pPr marL="0" indent="0" algn="just">
              <a:buNone/>
            </a:pPr>
            <a:r>
              <a:rPr lang="en-GB" sz="2400" b="1" dirty="0">
                <a:solidFill>
                  <a:schemeClr val="tx1">
                    <a:alpha val="60000"/>
                  </a:schemeClr>
                </a:solidFill>
              </a:rPr>
              <a:t>Solution: </a:t>
            </a:r>
            <a:r>
              <a:rPr lang="en-GB" sz="2400" dirty="0">
                <a:solidFill>
                  <a:schemeClr val="tx1">
                    <a:alpha val="60000"/>
                  </a:schemeClr>
                </a:solidFill>
              </a:rPr>
              <a:t>We create an extra point O “at infinity” that belongs to </a:t>
            </a:r>
            <a:r>
              <a:rPr lang="en-GB" sz="2400" i="1" dirty="0">
                <a:solidFill>
                  <a:schemeClr val="tx1">
                    <a:alpha val="60000"/>
                  </a:schemeClr>
                </a:solidFill>
              </a:rPr>
              <a:t>every vertical line </a:t>
            </a:r>
          </a:p>
          <a:p>
            <a:pPr marL="0" indent="0" algn="just">
              <a:buNone/>
            </a:pPr>
            <a:r>
              <a:rPr lang="en-GB" sz="2400" i="1" dirty="0">
                <a:solidFill>
                  <a:schemeClr val="tx1">
                    <a:alpha val="60000"/>
                  </a:schemeClr>
                </a:solidFill>
                <a:effectLst/>
              </a:rPr>
              <a:t>So </a:t>
            </a:r>
            <a:r>
              <a:rPr lang="en-GB" sz="2400" i="1" dirty="0">
                <a:solidFill>
                  <a:schemeClr val="tx1">
                    <a:alpha val="60000"/>
                  </a:schemeClr>
                </a:solidFill>
              </a:rPr>
              <a:t>P+(-P)=O</a:t>
            </a:r>
            <a:endParaRPr lang="en-GB" sz="2400" dirty="0">
              <a:solidFill>
                <a:schemeClr val="tx1">
                  <a:alpha val="60000"/>
                </a:schemeClr>
              </a:solidFill>
              <a:effectLst/>
            </a:endParaRPr>
          </a:p>
          <a:p>
            <a:endParaRPr lang="x-none" sz="2000" dirty="0">
              <a:solidFill>
                <a:schemeClr val="tx1">
                  <a:alpha val="60000"/>
                </a:schemeClr>
              </a:solidFill>
            </a:endParaRPr>
          </a:p>
        </p:txBody>
      </p:sp>
      <p:pic>
        <p:nvPicPr>
          <p:cNvPr id="5" name="Picture 4" descr="Diagram&#10;&#10;Description automatically generated">
            <a:extLst>
              <a:ext uri="{FF2B5EF4-FFF2-40B4-BE49-F238E27FC236}">
                <a16:creationId xmlns:a16="http://schemas.microsoft.com/office/drawing/2014/main" id="{CB907179-5EBB-CD4C-B011-099701179C04}"/>
              </a:ext>
            </a:extLst>
          </p:cNvPr>
          <p:cNvPicPr>
            <a:picLocks noChangeAspect="1"/>
          </p:cNvPicPr>
          <p:nvPr/>
        </p:nvPicPr>
        <p:blipFill>
          <a:blip r:embed="rId2"/>
          <a:stretch>
            <a:fillRect/>
          </a:stretch>
        </p:blipFill>
        <p:spPr>
          <a:xfrm>
            <a:off x="6096000" y="1409399"/>
            <a:ext cx="5572564" cy="5084963"/>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222C0A8B-4AF3-F042-BB47-FF83A771D8DE}"/>
              </a:ext>
            </a:extLst>
          </p:cNvPr>
          <p:cNvPicPr>
            <a:picLocks noChangeAspect="1"/>
          </p:cNvPicPr>
          <p:nvPr/>
        </p:nvPicPr>
        <p:blipFill>
          <a:blip r:embed="rId3"/>
          <a:stretch>
            <a:fillRect/>
          </a:stretch>
        </p:blipFill>
        <p:spPr>
          <a:xfrm>
            <a:off x="9410700" y="90900"/>
            <a:ext cx="2781300" cy="1143000"/>
          </a:xfrm>
          <a:prstGeom prst="rect">
            <a:avLst/>
          </a:prstGeom>
        </p:spPr>
      </p:pic>
      <p:sp>
        <p:nvSpPr>
          <p:cNvPr id="4" name="Slide Number Placeholder 3">
            <a:extLst>
              <a:ext uri="{FF2B5EF4-FFF2-40B4-BE49-F238E27FC236}">
                <a16:creationId xmlns:a16="http://schemas.microsoft.com/office/drawing/2014/main" id="{B5DFBA8C-C6B5-3E49-A5CD-F26A4D5DDD6E}"/>
              </a:ext>
            </a:extLst>
          </p:cNvPr>
          <p:cNvSpPr>
            <a:spLocks noGrp="1"/>
          </p:cNvSpPr>
          <p:nvPr>
            <p:ph type="sldNum" sz="quarter" idx="12"/>
          </p:nvPr>
        </p:nvSpPr>
        <p:spPr/>
        <p:txBody>
          <a:bodyPr/>
          <a:lstStyle/>
          <a:p>
            <a:fld id="{C0B91729-795A-AB4F-BD93-8A9FD685D00B}" type="slidenum">
              <a:rPr lang="x-none" smtClean="0"/>
              <a:t>23</a:t>
            </a:fld>
            <a:endParaRPr lang="x-none"/>
          </a:p>
        </p:txBody>
      </p:sp>
    </p:spTree>
    <p:extLst>
      <p:ext uri="{BB962C8B-B14F-4D97-AF65-F5344CB8AC3E}">
        <p14:creationId xmlns:p14="http://schemas.microsoft.com/office/powerpoint/2010/main" val="3168251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486E343D-5D02-7041-9E70-780CC2E48101}"/>
              </a:ext>
            </a:extLst>
          </p:cNvPr>
          <p:cNvSpPr>
            <a:spLocks noGrp="1"/>
          </p:cNvSpPr>
          <p:nvPr>
            <p:ph idx="1"/>
          </p:nvPr>
        </p:nvSpPr>
        <p:spPr>
          <a:xfrm>
            <a:off x="1251678" y="2286001"/>
            <a:ext cx="10089112" cy="3909599"/>
          </a:xfrm>
        </p:spPr>
        <p:txBody>
          <a:bodyPr>
            <a:normAutofit/>
          </a:bodyPr>
          <a:lstStyle/>
          <a:p>
            <a:pPr marL="0" indent="0" algn="ctr">
              <a:buNone/>
            </a:pPr>
            <a:r>
              <a:rPr lang="x-none" sz="4400" b="1" dirty="0">
                <a:solidFill>
                  <a:schemeClr val="tx1">
                    <a:alpha val="60000"/>
                  </a:schemeClr>
                </a:solidFill>
                <a:latin typeface="+mj-lt"/>
              </a:rPr>
              <a:t>Algebra of </a:t>
            </a:r>
          </a:p>
          <a:p>
            <a:pPr marL="0" indent="0" algn="ctr">
              <a:buNone/>
            </a:pPr>
            <a:r>
              <a:rPr lang="x-none" sz="4400" b="1" dirty="0">
                <a:solidFill>
                  <a:schemeClr val="tx1">
                    <a:alpha val="60000"/>
                  </a:schemeClr>
                </a:solidFill>
                <a:latin typeface="+mj-lt"/>
              </a:rPr>
              <a:t>Elliptic Curve</a:t>
            </a:r>
          </a:p>
        </p:txBody>
      </p:sp>
      <p:sp>
        <p:nvSpPr>
          <p:cNvPr id="2" name="Slide Number Placeholder 1">
            <a:extLst>
              <a:ext uri="{FF2B5EF4-FFF2-40B4-BE49-F238E27FC236}">
                <a16:creationId xmlns:a16="http://schemas.microsoft.com/office/drawing/2014/main" id="{7429A183-C5D1-3748-A50F-16C676D916BC}"/>
              </a:ext>
            </a:extLst>
          </p:cNvPr>
          <p:cNvSpPr>
            <a:spLocks noGrp="1"/>
          </p:cNvSpPr>
          <p:nvPr>
            <p:ph type="sldNum" sz="quarter" idx="12"/>
          </p:nvPr>
        </p:nvSpPr>
        <p:spPr/>
        <p:txBody>
          <a:bodyPr/>
          <a:lstStyle/>
          <a:p>
            <a:fld id="{C0B91729-795A-AB4F-BD93-8A9FD685D00B}" type="slidenum">
              <a:rPr lang="x-none" smtClean="0"/>
              <a:t>24</a:t>
            </a:fld>
            <a:endParaRPr lang="x-none"/>
          </a:p>
        </p:txBody>
      </p:sp>
    </p:spTree>
    <p:extLst>
      <p:ext uri="{BB962C8B-B14F-4D97-AF65-F5344CB8AC3E}">
        <p14:creationId xmlns:p14="http://schemas.microsoft.com/office/powerpoint/2010/main" val="4135864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4F4B84-7CDD-E149-877E-8A2D6D36C7C9}"/>
              </a:ext>
            </a:extLst>
          </p:cNvPr>
          <p:cNvSpPr>
            <a:spLocks noGrp="1"/>
          </p:cNvSpPr>
          <p:nvPr>
            <p:ph type="title"/>
          </p:nvPr>
        </p:nvSpPr>
        <p:spPr>
          <a:xfrm>
            <a:off x="1271588" y="662400"/>
            <a:ext cx="10055721" cy="1325563"/>
          </a:xfrm>
        </p:spPr>
        <p:txBody>
          <a:bodyPr anchor="t">
            <a:normAutofit/>
          </a:bodyPr>
          <a:lstStyle/>
          <a:p>
            <a:r>
              <a:rPr lang="x-none" b="1" dirty="0"/>
              <a:t>Addition on Elliptic Curve</a:t>
            </a:r>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8C5448C2-BE9C-0749-824B-DC0D5208704B}"/>
              </a:ext>
            </a:extLst>
          </p:cNvPr>
          <p:cNvSpPr>
            <a:spLocks noGrp="1"/>
          </p:cNvSpPr>
          <p:nvPr>
            <p:ph idx="1"/>
          </p:nvPr>
        </p:nvSpPr>
        <p:spPr>
          <a:xfrm>
            <a:off x="864691" y="1463283"/>
            <a:ext cx="11306175" cy="5234399"/>
          </a:xfrm>
        </p:spPr>
        <p:txBody>
          <a:bodyPr>
            <a:normAutofit/>
          </a:bodyPr>
          <a:lstStyle/>
          <a:p>
            <a:pPr>
              <a:lnSpc>
                <a:spcPct val="110000"/>
              </a:lnSpc>
            </a:pPr>
            <a:r>
              <a:rPr lang="x-none" sz="2400">
                <a:solidFill>
                  <a:schemeClr val="tx1">
                    <a:alpha val="60000"/>
                  </a:schemeClr>
                </a:solidFill>
              </a:rPr>
              <a:t>The </a:t>
            </a:r>
            <a:r>
              <a:rPr lang="x-none" sz="2400" dirty="0">
                <a:solidFill>
                  <a:schemeClr val="tx1">
                    <a:alpha val="60000"/>
                  </a:schemeClr>
                </a:solidFill>
              </a:rPr>
              <a:t>groups of EC are Commutative, Associative and Neutral Element.</a:t>
            </a:r>
          </a:p>
          <a:p>
            <a:pPr>
              <a:lnSpc>
                <a:spcPct val="110000"/>
              </a:lnSpc>
            </a:pPr>
            <a:r>
              <a:rPr lang="x-none" sz="2400" dirty="0">
                <a:solidFill>
                  <a:schemeClr val="tx1">
                    <a:alpha val="60000"/>
                  </a:schemeClr>
                </a:solidFill>
              </a:rPr>
              <a:t>Addition  operation on points in elliptic curve  satisfies group laws. In other words addition law (+) makes the points on E into commutative.</a:t>
            </a:r>
          </a:p>
          <a:p>
            <a:pPr marL="0" indent="0">
              <a:lnSpc>
                <a:spcPct val="110000"/>
              </a:lnSpc>
              <a:buNone/>
            </a:pPr>
            <a:r>
              <a:rPr lang="x-none" sz="2400" dirty="0">
                <a:solidFill>
                  <a:schemeClr val="tx1">
                    <a:alpha val="60000"/>
                  </a:schemeClr>
                </a:solidFill>
              </a:rPr>
              <a:t>        P+Q=Q+P  for all P, Q in E Commutative Group</a:t>
            </a:r>
          </a:p>
          <a:p>
            <a:pPr marL="0" indent="0">
              <a:lnSpc>
                <a:spcPct val="110000"/>
              </a:lnSpc>
              <a:buNone/>
            </a:pPr>
            <a:r>
              <a:rPr lang="x-none" sz="2400" dirty="0">
                <a:solidFill>
                  <a:schemeClr val="tx1">
                    <a:alpha val="60000"/>
                  </a:schemeClr>
                </a:solidFill>
              </a:rPr>
              <a:t>        P+O=O+P=P  ‘O’ is a Neutral Element.</a:t>
            </a:r>
          </a:p>
          <a:p>
            <a:pPr marL="0" indent="0">
              <a:lnSpc>
                <a:spcPct val="110000"/>
              </a:lnSpc>
              <a:buNone/>
            </a:pPr>
            <a:r>
              <a:rPr lang="x-none" sz="2400" dirty="0">
                <a:solidFill>
                  <a:schemeClr val="tx1">
                    <a:alpha val="60000"/>
                  </a:schemeClr>
                </a:solidFill>
              </a:rPr>
              <a:t>        P+(Q+R)=(P+Q)+R for all P,Q,R in E Associative Group</a:t>
            </a:r>
          </a:p>
          <a:p>
            <a:pPr>
              <a:lnSpc>
                <a:spcPct val="110000"/>
              </a:lnSpc>
            </a:pPr>
            <a:r>
              <a:rPr lang="x-none" sz="2400" dirty="0">
                <a:solidFill>
                  <a:schemeClr val="tx1">
                    <a:alpha val="60000"/>
                  </a:schemeClr>
                </a:solidFill>
              </a:rPr>
              <a:t>For every point in EC their exist an opposite point. </a:t>
            </a:r>
          </a:p>
          <a:p>
            <a:pPr marL="0" indent="0">
              <a:lnSpc>
                <a:spcPct val="110000"/>
              </a:lnSpc>
              <a:buNone/>
            </a:pPr>
            <a:r>
              <a:rPr lang="x-none" sz="2400" dirty="0">
                <a:solidFill>
                  <a:schemeClr val="tx1">
                    <a:alpha val="60000"/>
                  </a:schemeClr>
                </a:solidFill>
              </a:rPr>
              <a:t>     For example ‘P’ is a point on EC then ‘–P’ is an opposite point/reflected point.</a:t>
            </a:r>
          </a:p>
          <a:p>
            <a:pPr marL="0" indent="0">
              <a:lnSpc>
                <a:spcPct val="110000"/>
              </a:lnSpc>
              <a:buNone/>
            </a:pPr>
            <a:r>
              <a:rPr lang="x-none" sz="2400" dirty="0">
                <a:solidFill>
                  <a:schemeClr val="tx1">
                    <a:alpha val="60000"/>
                  </a:schemeClr>
                </a:solidFill>
              </a:rPr>
              <a:t>      P+(-P)=O for all P in E</a:t>
            </a:r>
          </a:p>
          <a:p>
            <a:pPr marL="0" indent="0">
              <a:lnSpc>
                <a:spcPct val="110000"/>
              </a:lnSpc>
              <a:buNone/>
            </a:pPr>
            <a:endParaRPr lang="x-none" sz="2600" dirty="0">
              <a:solidFill>
                <a:schemeClr val="tx1">
                  <a:alpha val="60000"/>
                </a:schemeClr>
              </a:solidFill>
            </a:endParaRPr>
          </a:p>
          <a:p>
            <a:endParaRPr lang="x-none" sz="2000" dirty="0">
              <a:solidFill>
                <a:schemeClr val="tx1">
                  <a:alpha val="60000"/>
                </a:schemeClr>
              </a:solidFill>
            </a:endParaRPr>
          </a:p>
        </p:txBody>
      </p:sp>
      <p:sp>
        <p:nvSpPr>
          <p:cNvPr id="4" name="Slide Number Placeholder 3">
            <a:extLst>
              <a:ext uri="{FF2B5EF4-FFF2-40B4-BE49-F238E27FC236}">
                <a16:creationId xmlns:a16="http://schemas.microsoft.com/office/drawing/2014/main" id="{36A43431-8590-C84C-8730-76BB0D6B423A}"/>
              </a:ext>
            </a:extLst>
          </p:cNvPr>
          <p:cNvSpPr>
            <a:spLocks noGrp="1"/>
          </p:cNvSpPr>
          <p:nvPr>
            <p:ph type="sldNum" sz="quarter" idx="12"/>
          </p:nvPr>
        </p:nvSpPr>
        <p:spPr/>
        <p:txBody>
          <a:bodyPr/>
          <a:lstStyle/>
          <a:p>
            <a:fld id="{C0B91729-795A-AB4F-BD93-8A9FD685D00B}" type="slidenum">
              <a:rPr lang="x-none" smtClean="0"/>
              <a:t>25</a:t>
            </a:fld>
            <a:endParaRPr lang="x-none"/>
          </a:p>
        </p:txBody>
      </p:sp>
    </p:spTree>
    <p:extLst>
      <p:ext uri="{BB962C8B-B14F-4D97-AF65-F5344CB8AC3E}">
        <p14:creationId xmlns:p14="http://schemas.microsoft.com/office/powerpoint/2010/main" val="548504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6FAC9E-787A-5C47-AE6D-A93855B49399}"/>
              </a:ext>
            </a:extLst>
          </p:cNvPr>
          <p:cNvSpPr>
            <a:spLocks noGrp="1"/>
          </p:cNvSpPr>
          <p:nvPr>
            <p:ph type="title"/>
          </p:nvPr>
        </p:nvSpPr>
        <p:spPr>
          <a:xfrm>
            <a:off x="745629" y="662400"/>
            <a:ext cx="10055721" cy="1325563"/>
          </a:xfrm>
        </p:spPr>
        <p:txBody>
          <a:bodyPr anchor="t">
            <a:normAutofit/>
          </a:bodyPr>
          <a:lstStyle/>
          <a:p>
            <a:r>
              <a:rPr lang="x-none" b="1" dirty="0"/>
              <a:t>Elliptic Curve over Finite Fields (F</a:t>
            </a:r>
            <a:r>
              <a:rPr lang="x-none" b="1" baseline="-25000" dirty="0"/>
              <a:t>p</a:t>
            </a:r>
            <a:r>
              <a:rPr lang="x-none" b="1" dirty="0"/>
              <a:t>/Z</a:t>
            </a:r>
            <a:r>
              <a:rPr lang="x-none" b="1" baseline="-25000" dirty="0"/>
              <a:t>p</a:t>
            </a:r>
            <a:r>
              <a:rPr lang="x-none" b="1" dirty="0"/>
              <a:t> )</a:t>
            </a:r>
            <a:endParaRPr lang="x-none" b="1" baseline="-25000" dirty="0"/>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FA3D48DE-F8CF-3C4F-B6C0-9F047790E7E3}"/>
              </a:ext>
            </a:extLst>
          </p:cNvPr>
          <p:cNvSpPr>
            <a:spLocks noGrp="1"/>
          </p:cNvSpPr>
          <p:nvPr>
            <p:ph idx="1"/>
          </p:nvPr>
        </p:nvSpPr>
        <p:spPr>
          <a:xfrm>
            <a:off x="1051444" y="1714119"/>
            <a:ext cx="10089112" cy="4092915"/>
          </a:xfrm>
        </p:spPr>
        <p:txBody>
          <a:bodyPr>
            <a:normAutofit/>
          </a:bodyPr>
          <a:lstStyle/>
          <a:p>
            <a:r>
              <a:rPr lang="x-none" sz="2400" dirty="0">
                <a:solidFill>
                  <a:schemeClr val="tx1">
                    <a:alpha val="60000"/>
                  </a:schemeClr>
                </a:solidFill>
              </a:rPr>
              <a:t>A finite field is a field with finite number of elements, defined by parameter p, which is a prime number</a:t>
            </a:r>
          </a:p>
          <a:p>
            <a:pPr marL="0" indent="0">
              <a:buNone/>
            </a:pPr>
            <a:r>
              <a:rPr lang="x-none" sz="2400" dirty="0">
                <a:solidFill>
                  <a:schemeClr val="tx1">
                    <a:alpha val="60000"/>
                  </a:schemeClr>
                </a:solidFill>
              </a:rPr>
              <a:t>    When the coefficients of the curve are integers we read the curve in finite fields</a:t>
            </a:r>
          </a:p>
          <a:p>
            <a:pPr marL="0" indent="0">
              <a:buNone/>
            </a:pPr>
            <a:r>
              <a:rPr lang="x-none" sz="2400" dirty="0">
                <a:solidFill>
                  <a:schemeClr val="tx1">
                    <a:alpha val="60000"/>
                  </a:schemeClr>
                </a:solidFill>
              </a:rPr>
              <a:t>             Thus the finite field F</a:t>
            </a:r>
            <a:r>
              <a:rPr lang="x-none" sz="2400" baseline="-25000" dirty="0">
                <a:solidFill>
                  <a:schemeClr val="tx1">
                    <a:alpha val="60000"/>
                  </a:schemeClr>
                </a:solidFill>
              </a:rPr>
              <a:t>P</a:t>
            </a:r>
            <a:r>
              <a:rPr lang="x-none" sz="2400" dirty="0">
                <a:solidFill>
                  <a:schemeClr val="tx1">
                    <a:alpha val="60000"/>
                  </a:schemeClr>
                </a:solidFill>
              </a:rPr>
              <a:t> ={0,…….p-1}</a:t>
            </a:r>
          </a:p>
          <a:p>
            <a:r>
              <a:rPr lang="x-none" sz="2400" dirty="0">
                <a:solidFill>
                  <a:schemeClr val="tx1">
                    <a:alpha val="60000"/>
                  </a:schemeClr>
                </a:solidFill>
              </a:rPr>
              <a:t>This means that modulo p should be used in the equation:</a:t>
            </a:r>
          </a:p>
          <a:p>
            <a:pPr marL="0" indent="0">
              <a:buNone/>
            </a:pPr>
            <a:r>
              <a:rPr lang="x-none" sz="2400" dirty="0">
                <a:solidFill>
                  <a:schemeClr val="tx1">
                    <a:alpha val="60000"/>
                  </a:schemeClr>
                </a:solidFill>
              </a:rPr>
              <a:t>                  The EC equation: y</a:t>
            </a:r>
            <a:r>
              <a:rPr lang="x-none" sz="2400" baseline="30000" dirty="0">
                <a:solidFill>
                  <a:schemeClr val="tx1">
                    <a:alpha val="60000"/>
                  </a:schemeClr>
                </a:solidFill>
              </a:rPr>
              <a:t>2</a:t>
            </a:r>
            <a:r>
              <a:rPr lang="x-none" sz="2400" dirty="0">
                <a:solidFill>
                  <a:schemeClr val="tx1">
                    <a:alpha val="60000"/>
                  </a:schemeClr>
                </a:solidFill>
              </a:rPr>
              <a:t>=x</a:t>
            </a:r>
            <a:r>
              <a:rPr lang="x-none" sz="2400" baseline="30000" dirty="0">
                <a:solidFill>
                  <a:schemeClr val="tx1">
                    <a:alpha val="60000"/>
                  </a:schemeClr>
                </a:solidFill>
              </a:rPr>
              <a:t>3</a:t>
            </a:r>
            <a:r>
              <a:rPr lang="x-none" sz="2400" dirty="0">
                <a:solidFill>
                  <a:schemeClr val="tx1">
                    <a:alpha val="60000"/>
                  </a:schemeClr>
                </a:solidFill>
              </a:rPr>
              <a:t>+Ax+B</a:t>
            </a:r>
          </a:p>
          <a:p>
            <a:pPr marL="0" indent="0">
              <a:buNone/>
            </a:pPr>
            <a:r>
              <a:rPr lang="x-none" sz="2400" dirty="0">
                <a:solidFill>
                  <a:schemeClr val="tx1">
                    <a:alpha val="60000"/>
                  </a:schemeClr>
                </a:solidFill>
              </a:rPr>
              <a:t>                   The EC equation with modulo operation y</a:t>
            </a:r>
            <a:r>
              <a:rPr lang="x-none" sz="2400" baseline="30000" dirty="0">
                <a:solidFill>
                  <a:schemeClr val="tx1">
                    <a:alpha val="60000"/>
                  </a:schemeClr>
                </a:solidFill>
              </a:rPr>
              <a:t>2</a:t>
            </a:r>
            <a:r>
              <a:rPr lang="x-none" sz="2400" dirty="0">
                <a:solidFill>
                  <a:schemeClr val="tx1">
                    <a:alpha val="60000"/>
                  </a:schemeClr>
                </a:solidFill>
              </a:rPr>
              <a:t>=x</a:t>
            </a:r>
            <a:r>
              <a:rPr lang="x-none" sz="2400" baseline="30000" dirty="0">
                <a:solidFill>
                  <a:schemeClr val="tx1">
                    <a:alpha val="60000"/>
                  </a:schemeClr>
                </a:solidFill>
              </a:rPr>
              <a:t>3</a:t>
            </a:r>
            <a:r>
              <a:rPr lang="x-none" sz="2400" dirty="0">
                <a:solidFill>
                  <a:schemeClr val="tx1">
                    <a:alpha val="60000"/>
                  </a:schemeClr>
                </a:solidFill>
              </a:rPr>
              <a:t>+Ax+B (mod </a:t>
            </a:r>
            <a:r>
              <a:rPr lang="x-none" sz="2400">
                <a:solidFill>
                  <a:schemeClr val="tx1">
                    <a:alpha val="60000"/>
                  </a:schemeClr>
                </a:solidFill>
              </a:rPr>
              <a:t>P)</a:t>
            </a:r>
            <a:endParaRPr lang="x-none" sz="2000" dirty="0">
              <a:solidFill>
                <a:schemeClr val="tx1">
                  <a:alpha val="60000"/>
                </a:schemeClr>
              </a:solidFill>
            </a:endParaRPr>
          </a:p>
          <a:p>
            <a:pPr marL="0" indent="0">
              <a:buNone/>
            </a:pPr>
            <a:endParaRPr lang="x-none" sz="2000" dirty="0">
              <a:solidFill>
                <a:schemeClr val="tx1">
                  <a:alpha val="60000"/>
                </a:schemeClr>
              </a:solidFill>
            </a:endParaRPr>
          </a:p>
        </p:txBody>
      </p:sp>
      <p:pic>
        <p:nvPicPr>
          <p:cNvPr id="9" name="Picture 8" descr="A picture containing text&#10;&#10;Description automatically generated">
            <a:extLst>
              <a:ext uri="{FF2B5EF4-FFF2-40B4-BE49-F238E27FC236}">
                <a16:creationId xmlns:a16="http://schemas.microsoft.com/office/drawing/2014/main" id="{34A65167-4554-E247-867C-31D1ABDA448E}"/>
              </a:ext>
            </a:extLst>
          </p:cNvPr>
          <p:cNvPicPr>
            <a:picLocks noChangeAspect="1"/>
          </p:cNvPicPr>
          <p:nvPr/>
        </p:nvPicPr>
        <p:blipFill>
          <a:blip r:embed="rId2"/>
          <a:stretch>
            <a:fillRect/>
          </a:stretch>
        </p:blipFill>
        <p:spPr>
          <a:xfrm>
            <a:off x="9410700" y="90900"/>
            <a:ext cx="2781300" cy="1143000"/>
          </a:xfrm>
          <a:prstGeom prst="rect">
            <a:avLst/>
          </a:prstGeom>
        </p:spPr>
      </p:pic>
      <p:sp>
        <p:nvSpPr>
          <p:cNvPr id="4" name="Slide Number Placeholder 3">
            <a:extLst>
              <a:ext uri="{FF2B5EF4-FFF2-40B4-BE49-F238E27FC236}">
                <a16:creationId xmlns:a16="http://schemas.microsoft.com/office/drawing/2014/main" id="{57C73910-6ABD-BA42-B4E2-6E65BA07E68B}"/>
              </a:ext>
            </a:extLst>
          </p:cNvPr>
          <p:cNvSpPr>
            <a:spLocks noGrp="1"/>
          </p:cNvSpPr>
          <p:nvPr>
            <p:ph type="sldNum" sz="quarter" idx="12"/>
          </p:nvPr>
        </p:nvSpPr>
        <p:spPr/>
        <p:txBody>
          <a:bodyPr/>
          <a:lstStyle/>
          <a:p>
            <a:fld id="{C0B91729-795A-AB4F-BD93-8A9FD685D00B}" type="slidenum">
              <a:rPr lang="x-none" smtClean="0"/>
              <a:t>26</a:t>
            </a:fld>
            <a:endParaRPr lang="x-none"/>
          </a:p>
        </p:txBody>
      </p:sp>
    </p:spTree>
    <p:extLst>
      <p:ext uri="{BB962C8B-B14F-4D97-AF65-F5344CB8AC3E}">
        <p14:creationId xmlns:p14="http://schemas.microsoft.com/office/powerpoint/2010/main" val="1071215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70548B-5281-FA4D-AC5F-3458D31C2F94}"/>
              </a:ext>
            </a:extLst>
          </p:cNvPr>
          <p:cNvSpPr>
            <a:spLocks noGrp="1"/>
          </p:cNvSpPr>
          <p:nvPr>
            <p:ph type="title"/>
          </p:nvPr>
        </p:nvSpPr>
        <p:spPr>
          <a:xfrm>
            <a:off x="885825" y="636031"/>
            <a:ext cx="8982570" cy="857999"/>
          </a:xfrm>
        </p:spPr>
        <p:txBody>
          <a:bodyPr anchor="t">
            <a:noAutofit/>
          </a:bodyPr>
          <a:lstStyle/>
          <a:p>
            <a:r>
              <a:rPr lang="x-none" sz="4000" b="1" dirty="0"/>
              <a:t>Elliptic Curve over Finite Fields:Example</a:t>
            </a:r>
          </a:p>
        </p:txBody>
      </p:sp>
      <p:grpSp>
        <p:nvGrpSpPr>
          <p:cNvPr id="12" name="Group 11">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3"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4"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DC1F85BE-3423-9D4B-8976-DECB4FCFCBAA}"/>
              </a:ext>
            </a:extLst>
          </p:cNvPr>
          <p:cNvSpPr>
            <a:spLocks noGrp="1"/>
          </p:cNvSpPr>
          <p:nvPr>
            <p:ph idx="1"/>
          </p:nvPr>
        </p:nvSpPr>
        <p:spPr>
          <a:xfrm>
            <a:off x="885825" y="1735453"/>
            <a:ext cx="6044539" cy="4372739"/>
          </a:xfrm>
        </p:spPr>
        <p:txBody>
          <a:bodyPr>
            <a:normAutofit fontScale="92500"/>
          </a:bodyPr>
          <a:lstStyle/>
          <a:p>
            <a:pPr algn="just"/>
            <a:r>
              <a:rPr lang="x-none" sz="2400" dirty="0">
                <a:solidFill>
                  <a:schemeClr val="tx1">
                    <a:alpha val="60000"/>
                  </a:schemeClr>
                </a:solidFill>
              </a:rPr>
              <a:t>Let us consider the Elliptic Curve E over the finite Fields F</a:t>
            </a:r>
            <a:r>
              <a:rPr lang="x-none" sz="2400" baseline="-25000" dirty="0">
                <a:solidFill>
                  <a:schemeClr val="tx1">
                    <a:alpha val="60000"/>
                  </a:schemeClr>
                </a:solidFill>
              </a:rPr>
              <a:t>13 </a:t>
            </a:r>
            <a:r>
              <a:rPr lang="x-none" sz="2400" dirty="0">
                <a:solidFill>
                  <a:schemeClr val="tx1">
                    <a:alpha val="60000"/>
                  </a:schemeClr>
                </a:solidFill>
              </a:rPr>
              <a:t> </a:t>
            </a:r>
          </a:p>
          <a:p>
            <a:pPr marL="0" indent="0" algn="just">
              <a:buNone/>
            </a:pPr>
            <a:r>
              <a:rPr lang="en-GB" sz="2400" dirty="0">
                <a:solidFill>
                  <a:schemeClr val="tx1">
                    <a:alpha val="60000"/>
                  </a:schemeClr>
                </a:solidFill>
              </a:rPr>
              <a:t>    Y</a:t>
            </a:r>
            <a:r>
              <a:rPr lang="x-none" sz="2400" baseline="30000" dirty="0">
                <a:solidFill>
                  <a:schemeClr val="tx1">
                    <a:alpha val="60000"/>
                  </a:schemeClr>
                </a:solidFill>
              </a:rPr>
              <a:t>2</a:t>
            </a:r>
            <a:r>
              <a:rPr lang="x-none" sz="2400" dirty="0">
                <a:solidFill>
                  <a:schemeClr val="tx1">
                    <a:alpha val="60000"/>
                  </a:schemeClr>
                </a:solidFill>
              </a:rPr>
              <a:t>=X</a:t>
            </a:r>
            <a:r>
              <a:rPr lang="x-none" sz="2400" baseline="30000" dirty="0">
                <a:solidFill>
                  <a:schemeClr val="tx1">
                    <a:alpha val="60000"/>
                  </a:schemeClr>
                </a:solidFill>
              </a:rPr>
              <a:t>3</a:t>
            </a:r>
            <a:r>
              <a:rPr lang="x-none" sz="2400" dirty="0">
                <a:solidFill>
                  <a:schemeClr val="tx1">
                    <a:alpha val="60000"/>
                  </a:schemeClr>
                </a:solidFill>
              </a:rPr>
              <a:t>-5X+8 (mod 13)</a:t>
            </a:r>
          </a:p>
          <a:p>
            <a:pPr algn="just"/>
            <a:r>
              <a:rPr lang="x-none" sz="2400" dirty="0">
                <a:solidFill>
                  <a:schemeClr val="tx1">
                    <a:alpha val="60000"/>
                  </a:schemeClr>
                </a:solidFill>
              </a:rPr>
              <a:t>In the first position it will have 13 possibilities and in the second position it will have 13 possibilities all the numbers between 0 to 12.</a:t>
            </a:r>
          </a:p>
          <a:p>
            <a:pPr algn="just"/>
            <a:r>
              <a:rPr lang="x-none" sz="2400" dirty="0">
                <a:solidFill>
                  <a:schemeClr val="tx1">
                    <a:alpha val="60000"/>
                  </a:schemeClr>
                </a:solidFill>
              </a:rPr>
              <a:t>In total it will have square 13 possible pairs. But some are points on the elliptic curve and some are not point on the EC.</a:t>
            </a:r>
          </a:p>
          <a:p>
            <a:pPr algn="just"/>
            <a:r>
              <a:rPr lang="x-none" sz="2400" dirty="0">
                <a:solidFill>
                  <a:schemeClr val="tx1">
                    <a:alpha val="60000"/>
                  </a:schemeClr>
                </a:solidFill>
              </a:rPr>
              <a:t>It is finite because we get finite number of pairs.</a:t>
            </a:r>
          </a:p>
          <a:p>
            <a:pPr algn="just"/>
            <a:r>
              <a:rPr lang="x-none" sz="2400" dirty="0">
                <a:solidFill>
                  <a:schemeClr val="tx1">
                    <a:alpha val="60000"/>
                  </a:schemeClr>
                </a:solidFill>
              </a:rPr>
              <a:t>In this way we can store all the points of the curve in a certain maximum number of bits.</a:t>
            </a:r>
          </a:p>
          <a:p>
            <a:pPr algn="just"/>
            <a:endParaRPr lang="x-none" sz="2000" dirty="0">
              <a:solidFill>
                <a:schemeClr val="tx1">
                  <a:alpha val="60000"/>
                </a:schemeClr>
              </a:solidFill>
            </a:endParaRPr>
          </a:p>
        </p:txBody>
      </p:sp>
      <p:pic>
        <p:nvPicPr>
          <p:cNvPr id="5" name="Picture 4" descr="Chart, scatter chart&#10;&#10;Description automatically generated">
            <a:extLst>
              <a:ext uri="{FF2B5EF4-FFF2-40B4-BE49-F238E27FC236}">
                <a16:creationId xmlns:a16="http://schemas.microsoft.com/office/drawing/2014/main" id="{D06A6B61-24AB-6243-9A0C-E6664291E940}"/>
              </a:ext>
            </a:extLst>
          </p:cNvPr>
          <p:cNvPicPr>
            <a:picLocks noChangeAspect="1"/>
          </p:cNvPicPr>
          <p:nvPr/>
        </p:nvPicPr>
        <p:blipFill>
          <a:blip r:embed="rId2"/>
          <a:stretch>
            <a:fillRect/>
          </a:stretch>
        </p:blipFill>
        <p:spPr>
          <a:xfrm>
            <a:off x="6886575" y="1541180"/>
            <a:ext cx="5305425" cy="3817204"/>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C5D7C41E-F324-BC4F-A9CD-6E3BE81A1B23}"/>
              </a:ext>
            </a:extLst>
          </p:cNvPr>
          <p:cNvPicPr>
            <a:picLocks noChangeAspect="1"/>
          </p:cNvPicPr>
          <p:nvPr/>
        </p:nvPicPr>
        <p:blipFill>
          <a:blip r:embed="rId3"/>
          <a:stretch>
            <a:fillRect/>
          </a:stretch>
        </p:blipFill>
        <p:spPr>
          <a:xfrm>
            <a:off x="9410700" y="90900"/>
            <a:ext cx="2781300" cy="1143000"/>
          </a:xfrm>
          <a:prstGeom prst="rect">
            <a:avLst/>
          </a:prstGeom>
        </p:spPr>
      </p:pic>
      <p:sp>
        <p:nvSpPr>
          <p:cNvPr id="4" name="Slide Number Placeholder 3">
            <a:extLst>
              <a:ext uri="{FF2B5EF4-FFF2-40B4-BE49-F238E27FC236}">
                <a16:creationId xmlns:a16="http://schemas.microsoft.com/office/drawing/2014/main" id="{A542DD78-8192-A544-A0D5-5F980A53D4A0}"/>
              </a:ext>
            </a:extLst>
          </p:cNvPr>
          <p:cNvSpPr>
            <a:spLocks noGrp="1"/>
          </p:cNvSpPr>
          <p:nvPr>
            <p:ph type="sldNum" sz="quarter" idx="12"/>
          </p:nvPr>
        </p:nvSpPr>
        <p:spPr/>
        <p:txBody>
          <a:bodyPr/>
          <a:lstStyle/>
          <a:p>
            <a:fld id="{C0B91729-795A-AB4F-BD93-8A9FD685D00B}" type="slidenum">
              <a:rPr lang="x-none" smtClean="0"/>
              <a:t>27</a:t>
            </a:fld>
            <a:endParaRPr lang="x-none"/>
          </a:p>
        </p:txBody>
      </p:sp>
    </p:spTree>
    <p:extLst>
      <p:ext uri="{BB962C8B-B14F-4D97-AF65-F5344CB8AC3E}">
        <p14:creationId xmlns:p14="http://schemas.microsoft.com/office/powerpoint/2010/main" val="667029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A52383-FE2D-CA41-9D23-C57545EC3D96}"/>
              </a:ext>
            </a:extLst>
          </p:cNvPr>
          <p:cNvSpPr>
            <a:spLocks noGrp="1"/>
          </p:cNvSpPr>
          <p:nvPr>
            <p:ph type="title"/>
          </p:nvPr>
        </p:nvSpPr>
        <p:spPr>
          <a:xfrm>
            <a:off x="1271588" y="662400"/>
            <a:ext cx="10055721" cy="1325563"/>
          </a:xfrm>
        </p:spPr>
        <p:txBody>
          <a:bodyPr anchor="t">
            <a:normAutofit/>
          </a:bodyPr>
          <a:lstStyle/>
          <a:p>
            <a:r>
              <a:rPr lang="x-none" b="1" dirty="0"/>
              <a:t>Elliptic Curves</a:t>
            </a:r>
            <a:endParaRPr lang="x-none" b="1"/>
          </a:p>
        </p:txBody>
      </p:sp>
      <p:grpSp>
        <p:nvGrpSpPr>
          <p:cNvPr id="29" name="Group 28">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30"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31"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449639D3-24F0-A444-A749-7281EF7F3610}"/>
              </a:ext>
            </a:extLst>
          </p:cNvPr>
          <p:cNvSpPr>
            <a:spLocks noGrp="1"/>
          </p:cNvSpPr>
          <p:nvPr>
            <p:ph idx="1"/>
          </p:nvPr>
        </p:nvSpPr>
        <p:spPr>
          <a:xfrm>
            <a:off x="1251678" y="2286001"/>
            <a:ext cx="10089112" cy="3909599"/>
          </a:xfrm>
        </p:spPr>
        <p:txBody>
          <a:bodyPr>
            <a:normAutofit/>
          </a:bodyPr>
          <a:lstStyle/>
          <a:p>
            <a:pPr>
              <a:buFont typeface="Wingdings" pitchFamily="2" charset="2"/>
              <a:buChar char="Ø"/>
            </a:pPr>
            <a:r>
              <a:rPr lang="x-none" sz="2000">
                <a:solidFill>
                  <a:schemeClr val="tx1">
                    <a:alpha val="60000"/>
                  </a:schemeClr>
                </a:solidFill>
              </a:rPr>
              <a:t>Weierstrass form: y</a:t>
            </a:r>
            <a:r>
              <a:rPr lang="x-none" sz="2000" baseline="30000">
                <a:solidFill>
                  <a:schemeClr val="tx1">
                    <a:alpha val="60000"/>
                  </a:schemeClr>
                </a:solidFill>
              </a:rPr>
              <a:t>2</a:t>
            </a:r>
            <a:r>
              <a:rPr lang="x-none" sz="2000">
                <a:solidFill>
                  <a:schemeClr val="tx1">
                    <a:alpha val="60000"/>
                  </a:schemeClr>
                </a:solidFill>
              </a:rPr>
              <a:t> = x</a:t>
            </a:r>
            <a:r>
              <a:rPr lang="x-none" sz="2000" baseline="30000">
                <a:solidFill>
                  <a:schemeClr val="tx1">
                    <a:alpha val="60000"/>
                  </a:schemeClr>
                </a:solidFill>
              </a:rPr>
              <a:t>3</a:t>
            </a:r>
            <a:r>
              <a:rPr lang="x-none" sz="2000">
                <a:solidFill>
                  <a:schemeClr val="tx1">
                    <a:alpha val="60000"/>
                  </a:schemeClr>
                </a:solidFill>
              </a:rPr>
              <a:t> + ax + b</a:t>
            </a:r>
          </a:p>
          <a:p>
            <a:pPr>
              <a:buFont typeface="Wingdings" pitchFamily="2" charset="2"/>
              <a:buChar char="Ø"/>
            </a:pPr>
            <a:r>
              <a:rPr lang="x-none" sz="2000">
                <a:solidFill>
                  <a:schemeClr val="tx1">
                    <a:alpha val="60000"/>
                  </a:schemeClr>
                </a:solidFill>
              </a:rPr>
              <a:t>Koblitz curves      : y</a:t>
            </a:r>
            <a:r>
              <a:rPr lang="x-none" sz="2000" baseline="30000">
                <a:solidFill>
                  <a:schemeClr val="tx1">
                    <a:alpha val="60000"/>
                  </a:schemeClr>
                </a:solidFill>
              </a:rPr>
              <a:t>2</a:t>
            </a:r>
            <a:r>
              <a:rPr lang="x-none" sz="2000">
                <a:solidFill>
                  <a:schemeClr val="tx1">
                    <a:alpha val="60000"/>
                  </a:schemeClr>
                </a:solidFill>
              </a:rPr>
              <a:t> + xy = x</a:t>
            </a:r>
            <a:r>
              <a:rPr lang="x-none" sz="2000" baseline="30000">
                <a:solidFill>
                  <a:schemeClr val="tx1">
                    <a:alpha val="60000"/>
                  </a:schemeClr>
                </a:solidFill>
              </a:rPr>
              <a:t>3</a:t>
            </a:r>
            <a:r>
              <a:rPr lang="x-none" sz="2000">
                <a:solidFill>
                  <a:schemeClr val="tx1">
                    <a:alpha val="60000"/>
                  </a:schemeClr>
                </a:solidFill>
              </a:rPr>
              <a:t> + ax</a:t>
            </a:r>
            <a:r>
              <a:rPr lang="x-none" sz="2000" baseline="30000">
                <a:solidFill>
                  <a:schemeClr val="tx1">
                    <a:alpha val="60000"/>
                  </a:schemeClr>
                </a:solidFill>
              </a:rPr>
              <a:t>2</a:t>
            </a:r>
            <a:r>
              <a:rPr lang="x-none" sz="2000">
                <a:solidFill>
                  <a:schemeClr val="tx1">
                    <a:alpha val="60000"/>
                  </a:schemeClr>
                </a:solidFill>
              </a:rPr>
              <a:t> + b</a:t>
            </a:r>
          </a:p>
          <a:p>
            <a:pPr marL="0" indent="0">
              <a:buNone/>
            </a:pPr>
            <a:endParaRPr lang="x-none" sz="2000">
              <a:solidFill>
                <a:schemeClr val="tx1">
                  <a:alpha val="60000"/>
                </a:schemeClr>
              </a:solidFill>
            </a:endParaRPr>
          </a:p>
          <a:p>
            <a:pPr marL="0" indent="0">
              <a:buNone/>
            </a:pPr>
            <a:r>
              <a:rPr lang="x-none" sz="2000">
                <a:solidFill>
                  <a:schemeClr val="tx1">
                    <a:alpha val="60000"/>
                  </a:schemeClr>
                </a:solidFill>
              </a:rPr>
              <a:t>Upto now we have seen operations and graphs of kind of Weierstrass.</a:t>
            </a:r>
          </a:p>
          <a:p>
            <a:pPr marL="0" indent="0">
              <a:buNone/>
            </a:pPr>
            <a:endParaRPr lang="x-none" sz="2000">
              <a:solidFill>
                <a:schemeClr val="tx1">
                  <a:alpha val="60000"/>
                </a:schemeClr>
              </a:solidFill>
            </a:endParaRPr>
          </a:p>
          <a:p>
            <a:pPr marL="0" indent="0">
              <a:buNone/>
            </a:pPr>
            <a:r>
              <a:rPr lang="x-none" sz="2000" b="1">
                <a:solidFill>
                  <a:srgbClr val="FF0000">
                    <a:alpha val="60000"/>
                  </a:srgbClr>
                </a:solidFill>
              </a:rPr>
              <a:t>Koblitz </a:t>
            </a:r>
            <a:r>
              <a:rPr lang="en-US" sz="2000" b="1" dirty="0">
                <a:solidFill>
                  <a:srgbClr val="FF0000">
                    <a:alpha val="60000"/>
                  </a:srgbClr>
                </a:solidFill>
              </a:rPr>
              <a:t>C</a:t>
            </a:r>
            <a:r>
              <a:rPr lang="x-none" sz="2000" b="1">
                <a:solidFill>
                  <a:srgbClr val="FF0000">
                    <a:alpha val="60000"/>
                  </a:srgbClr>
                </a:solidFill>
              </a:rPr>
              <a:t>urves</a:t>
            </a:r>
            <a:r>
              <a:rPr lang="x-none" sz="2000">
                <a:solidFill>
                  <a:schemeClr val="tx1">
                    <a:alpha val="60000"/>
                  </a:schemeClr>
                </a:solidFill>
              </a:rPr>
              <a:t>: They are different from Weierstrass equation and they are not symmetric to x-axis. It will be convolved as you can see in next slide.</a:t>
            </a:r>
          </a:p>
        </p:txBody>
      </p:sp>
      <p:sp>
        <p:nvSpPr>
          <p:cNvPr id="4" name="Slide Number Placeholder 3">
            <a:extLst>
              <a:ext uri="{FF2B5EF4-FFF2-40B4-BE49-F238E27FC236}">
                <a16:creationId xmlns:a16="http://schemas.microsoft.com/office/drawing/2014/main" id="{3DFFCB40-8A82-7842-94E2-9439B64C8710}"/>
              </a:ext>
            </a:extLst>
          </p:cNvPr>
          <p:cNvSpPr>
            <a:spLocks noGrp="1"/>
          </p:cNvSpPr>
          <p:nvPr>
            <p:ph type="sldNum" sz="quarter" idx="12"/>
          </p:nvPr>
        </p:nvSpPr>
        <p:spPr>
          <a:xfrm>
            <a:off x="8610600" y="6356350"/>
            <a:ext cx="2814638" cy="365125"/>
          </a:xfrm>
        </p:spPr>
        <p:txBody>
          <a:bodyPr>
            <a:normAutofit/>
          </a:bodyPr>
          <a:lstStyle/>
          <a:p>
            <a:pPr>
              <a:spcAft>
                <a:spcPts val="600"/>
              </a:spcAft>
            </a:pPr>
            <a:fld id="{C0B91729-795A-AB4F-BD93-8A9FD685D00B}" type="slidenum">
              <a:rPr lang="x-none">
                <a:solidFill>
                  <a:schemeClr val="tx1">
                    <a:alpha val="60000"/>
                  </a:schemeClr>
                </a:solidFill>
              </a:rPr>
              <a:pPr>
                <a:spcAft>
                  <a:spcPts val="600"/>
                </a:spcAft>
              </a:pPr>
              <a:t>28</a:t>
            </a:fld>
            <a:endParaRPr lang="x-none">
              <a:solidFill>
                <a:schemeClr val="tx1">
                  <a:alpha val="60000"/>
                </a:schemeClr>
              </a:solidFill>
            </a:endParaRPr>
          </a:p>
        </p:txBody>
      </p:sp>
    </p:spTree>
    <p:extLst>
      <p:ext uri="{BB962C8B-B14F-4D97-AF65-F5344CB8AC3E}">
        <p14:creationId xmlns:p14="http://schemas.microsoft.com/office/powerpoint/2010/main" val="3898371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3" name="Freeform: Shape 12">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15" name="Freeform: Shape 14">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73DBD70-8243-EE45-8558-076403F903A7}"/>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b="1" kern="1200" dirty="0" err="1">
                <a:solidFill>
                  <a:schemeClr val="tx1"/>
                </a:solidFill>
                <a:latin typeface="+mj-lt"/>
                <a:ea typeface="+mj-ea"/>
                <a:cs typeface="+mj-cs"/>
              </a:rPr>
              <a:t>Koblitz</a:t>
            </a:r>
            <a:r>
              <a:rPr lang="en-US" b="1" kern="1200" dirty="0">
                <a:solidFill>
                  <a:schemeClr val="tx1"/>
                </a:solidFill>
                <a:latin typeface="+mj-lt"/>
                <a:ea typeface="+mj-ea"/>
                <a:cs typeface="+mj-cs"/>
              </a:rPr>
              <a:t> Curve: Example</a:t>
            </a:r>
          </a:p>
        </p:txBody>
      </p:sp>
      <p:pic>
        <p:nvPicPr>
          <p:cNvPr id="4" name="Content Placeholder 3" descr="Chart, line chart&#10;&#10;Description automatically generated">
            <a:extLst>
              <a:ext uri="{FF2B5EF4-FFF2-40B4-BE49-F238E27FC236}">
                <a16:creationId xmlns:a16="http://schemas.microsoft.com/office/drawing/2014/main" id="{ED98EC73-5781-034F-A1C5-405A231AE395}"/>
              </a:ext>
            </a:extLst>
          </p:cNvPr>
          <p:cNvPicPr>
            <a:picLocks noGrp="1" noChangeAspect="1"/>
          </p:cNvPicPr>
          <p:nvPr>
            <p:ph idx="1"/>
          </p:nvPr>
        </p:nvPicPr>
        <p:blipFill>
          <a:blip r:embed="rId2"/>
          <a:stretch>
            <a:fillRect/>
          </a:stretch>
        </p:blipFill>
        <p:spPr>
          <a:xfrm>
            <a:off x="4916251" y="817910"/>
            <a:ext cx="6631341" cy="5222180"/>
          </a:xfrm>
          <a:prstGeom prst="rect">
            <a:avLst/>
          </a:prstGeom>
        </p:spPr>
      </p:pic>
      <p:sp>
        <p:nvSpPr>
          <p:cNvPr id="3" name="Slide Number Placeholder 2">
            <a:extLst>
              <a:ext uri="{FF2B5EF4-FFF2-40B4-BE49-F238E27FC236}">
                <a16:creationId xmlns:a16="http://schemas.microsoft.com/office/drawing/2014/main" id="{D4F4A60B-A53C-2441-AC8E-E3C32205B370}"/>
              </a:ext>
            </a:extLst>
          </p:cNvPr>
          <p:cNvSpPr>
            <a:spLocks noGrp="1"/>
          </p:cNvSpPr>
          <p:nvPr>
            <p:ph type="sldNum" sz="quarter" idx="12"/>
          </p:nvPr>
        </p:nvSpPr>
        <p:spPr/>
        <p:txBody>
          <a:bodyPr/>
          <a:lstStyle/>
          <a:p>
            <a:fld id="{C0B91729-795A-AB4F-BD93-8A9FD685D00B}" type="slidenum">
              <a:rPr lang="x-none" smtClean="0"/>
              <a:t>29</a:t>
            </a:fld>
            <a:endParaRPr lang="x-none"/>
          </a:p>
        </p:txBody>
      </p:sp>
    </p:spTree>
    <p:extLst>
      <p:ext uri="{BB962C8B-B14F-4D97-AF65-F5344CB8AC3E}">
        <p14:creationId xmlns:p14="http://schemas.microsoft.com/office/powerpoint/2010/main" val="1839405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654728C-67BF-4E79-A6C5-739E38E4E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6CBA7D-A712-B749-AF69-BCAC21A0F35A}"/>
              </a:ext>
            </a:extLst>
          </p:cNvPr>
          <p:cNvSpPr>
            <a:spLocks noGrp="1"/>
          </p:cNvSpPr>
          <p:nvPr>
            <p:ph type="title"/>
          </p:nvPr>
        </p:nvSpPr>
        <p:spPr>
          <a:xfrm>
            <a:off x="1252800" y="662399"/>
            <a:ext cx="10153650" cy="1494000"/>
          </a:xfrm>
        </p:spPr>
        <p:txBody>
          <a:bodyPr anchor="t">
            <a:normAutofit/>
          </a:bodyPr>
          <a:lstStyle/>
          <a:p>
            <a:r>
              <a:rPr lang="x-none" b="1" dirty="0"/>
              <a:t>Introduction to Cryptography</a:t>
            </a:r>
            <a:endParaRPr lang="x-none" dirty="0"/>
          </a:p>
        </p:txBody>
      </p:sp>
      <p:grpSp>
        <p:nvGrpSpPr>
          <p:cNvPr id="73" name="Group 72">
            <a:extLst>
              <a:ext uri="{FF2B5EF4-FFF2-40B4-BE49-F238E27FC236}">
                <a16:creationId xmlns:a16="http://schemas.microsoft.com/office/drawing/2014/main" id="{543A8382-3FFB-447A-951B-056231F5F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id="{ED83B12F-44E0-4E16-ACE9-2AA90C14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75" name="Freeform 6">
              <a:extLst>
                <a:ext uri="{FF2B5EF4-FFF2-40B4-BE49-F238E27FC236}">
                  <a16:creationId xmlns:a16="http://schemas.microsoft.com/office/drawing/2014/main" id="{84D91C69-B7D0-4F8C-929D-3FEF1A399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pic>
        <p:nvPicPr>
          <p:cNvPr id="2050" name="Picture 2" descr="Symmetric Vs Asymmetric Encryption - Difference Explained">
            <a:extLst>
              <a:ext uri="{FF2B5EF4-FFF2-40B4-BE49-F238E27FC236}">
                <a16:creationId xmlns:a16="http://schemas.microsoft.com/office/drawing/2014/main" id="{1F3FCC43-B337-F344-84F0-2304E3101B2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71588" y="3234531"/>
            <a:ext cx="3723400" cy="213123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10773DD-555D-7D47-B8F4-2C94F023358C}"/>
              </a:ext>
            </a:extLst>
          </p:cNvPr>
          <p:cNvSpPr>
            <a:spLocks noGrp="1"/>
          </p:cNvSpPr>
          <p:nvPr>
            <p:ph idx="1"/>
          </p:nvPr>
        </p:nvSpPr>
        <p:spPr>
          <a:xfrm>
            <a:off x="5390985" y="2286000"/>
            <a:ext cx="6519966" cy="3844800"/>
          </a:xfrm>
        </p:spPr>
        <p:txBody>
          <a:bodyPr>
            <a:noAutofit/>
          </a:bodyPr>
          <a:lstStyle/>
          <a:p>
            <a:pPr marL="0" indent="0" algn="just">
              <a:buNone/>
            </a:pPr>
            <a:r>
              <a:rPr lang="x-none" sz="2400" dirty="0">
                <a:solidFill>
                  <a:schemeClr val="tx1">
                    <a:alpha val="60000"/>
                  </a:schemeClr>
                </a:solidFill>
              </a:rPr>
              <a:t>The main disadvantage of using symmetric key is the need to keep the key secret and this can be especially a challenging task where encryption and decryption takes place in different locations with the same key.</a:t>
            </a:r>
          </a:p>
          <a:p>
            <a:pPr marL="0" indent="0" algn="just">
              <a:buNone/>
            </a:pPr>
            <a:endParaRPr lang="x-none" sz="2400" dirty="0">
              <a:solidFill>
                <a:schemeClr val="tx1">
                  <a:alpha val="60000"/>
                </a:schemeClr>
              </a:solidFill>
            </a:endParaRPr>
          </a:p>
          <a:p>
            <a:pPr marL="0" indent="0" algn="just">
              <a:buNone/>
            </a:pPr>
            <a:r>
              <a:rPr lang="x-none" sz="2400" dirty="0">
                <a:solidFill>
                  <a:schemeClr val="tx1">
                    <a:alpha val="60000"/>
                  </a:schemeClr>
                </a:solidFill>
              </a:rPr>
              <a:t>But asymmetric cryptography offers better security as it uses two different keys i.e., public and private where the secret key will never be shared to any others to decrypt the message.</a:t>
            </a:r>
          </a:p>
        </p:txBody>
      </p:sp>
      <p:pic>
        <p:nvPicPr>
          <p:cNvPr id="27" name="Picture 26" descr="A picture containing text&#10;&#10;Description automatically generated">
            <a:extLst>
              <a:ext uri="{FF2B5EF4-FFF2-40B4-BE49-F238E27FC236}">
                <a16:creationId xmlns:a16="http://schemas.microsoft.com/office/drawing/2014/main" id="{9CE5E221-5FFE-B44B-8D13-560EBA136789}"/>
              </a:ext>
            </a:extLst>
          </p:cNvPr>
          <p:cNvPicPr>
            <a:picLocks noChangeAspect="1"/>
          </p:cNvPicPr>
          <p:nvPr/>
        </p:nvPicPr>
        <p:blipFill>
          <a:blip r:embed="rId3"/>
          <a:stretch>
            <a:fillRect/>
          </a:stretch>
        </p:blipFill>
        <p:spPr>
          <a:xfrm>
            <a:off x="9410700" y="-1463"/>
            <a:ext cx="2781300" cy="1143000"/>
          </a:xfrm>
          <a:prstGeom prst="rect">
            <a:avLst/>
          </a:prstGeom>
        </p:spPr>
      </p:pic>
      <p:sp>
        <p:nvSpPr>
          <p:cNvPr id="4" name="Slide Number Placeholder 3">
            <a:extLst>
              <a:ext uri="{FF2B5EF4-FFF2-40B4-BE49-F238E27FC236}">
                <a16:creationId xmlns:a16="http://schemas.microsoft.com/office/drawing/2014/main" id="{CDB672C8-1A3C-F646-AA8C-B64C7290C01F}"/>
              </a:ext>
            </a:extLst>
          </p:cNvPr>
          <p:cNvSpPr>
            <a:spLocks noGrp="1"/>
          </p:cNvSpPr>
          <p:nvPr>
            <p:ph type="sldNum" sz="quarter" idx="12"/>
          </p:nvPr>
        </p:nvSpPr>
        <p:spPr/>
        <p:txBody>
          <a:bodyPr/>
          <a:lstStyle/>
          <a:p>
            <a:fld id="{C0B91729-795A-AB4F-BD93-8A9FD685D00B}" type="slidenum">
              <a:rPr lang="x-none" smtClean="0"/>
              <a:t>3</a:t>
            </a:fld>
            <a:endParaRPr lang="x-none"/>
          </a:p>
        </p:txBody>
      </p:sp>
    </p:spTree>
    <p:extLst>
      <p:ext uri="{BB962C8B-B14F-4D97-AF65-F5344CB8AC3E}">
        <p14:creationId xmlns:p14="http://schemas.microsoft.com/office/powerpoint/2010/main" val="3293043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CB44CB-B77D-6B40-BF60-34AEC5A9DF71}"/>
              </a:ext>
            </a:extLst>
          </p:cNvPr>
          <p:cNvSpPr>
            <a:spLocks noGrp="1"/>
          </p:cNvSpPr>
          <p:nvPr>
            <p:ph type="title"/>
          </p:nvPr>
        </p:nvSpPr>
        <p:spPr>
          <a:xfrm>
            <a:off x="1271588" y="662400"/>
            <a:ext cx="10055721" cy="1325563"/>
          </a:xfrm>
        </p:spPr>
        <p:txBody>
          <a:bodyPr anchor="t">
            <a:normAutofit/>
          </a:bodyPr>
          <a:lstStyle/>
          <a:p>
            <a:r>
              <a:rPr lang="x-none" b="1" dirty="0"/>
              <a:t>secp256k1</a:t>
            </a:r>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1A2A630D-7485-164A-BB42-976BDB6B81FE}"/>
              </a:ext>
            </a:extLst>
          </p:cNvPr>
          <p:cNvSpPr>
            <a:spLocks noGrp="1"/>
          </p:cNvSpPr>
          <p:nvPr>
            <p:ph idx="1"/>
          </p:nvPr>
        </p:nvSpPr>
        <p:spPr>
          <a:xfrm>
            <a:off x="1251678" y="2286001"/>
            <a:ext cx="10089112" cy="3909599"/>
          </a:xfrm>
        </p:spPr>
        <p:txBody>
          <a:bodyPr>
            <a:normAutofit/>
          </a:bodyPr>
          <a:lstStyle/>
          <a:p>
            <a:r>
              <a:rPr lang="x-none" sz="2400" dirty="0">
                <a:solidFill>
                  <a:schemeClr val="tx1">
                    <a:alpha val="60000"/>
                  </a:schemeClr>
                </a:solidFill>
              </a:rPr>
              <a:t>The standards for efficient crytography group has published recommended set of elliptic curve domain parameters which are referred by the letters p,a,b,G,n,h.</a:t>
            </a:r>
          </a:p>
          <a:p>
            <a:r>
              <a:rPr lang="x-none" sz="2400" dirty="0">
                <a:solidFill>
                  <a:schemeClr val="tx1">
                    <a:alpha val="60000"/>
                  </a:schemeClr>
                </a:solidFill>
              </a:rPr>
              <a:t>The sextuple data set T= {p,a,b,G,n,h} is collectively referred to as the recommended Elliptic Curve Domain Parameters.</a:t>
            </a:r>
          </a:p>
          <a:p>
            <a:r>
              <a:rPr lang="x-none" sz="2400" dirty="0">
                <a:solidFill>
                  <a:schemeClr val="tx1">
                    <a:alpha val="60000"/>
                  </a:schemeClr>
                </a:solidFill>
              </a:rPr>
              <a:t>These parameters have been given nicknames to enable them easily identified</a:t>
            </a:r>
          </a:p>
          <a:p>
            <a:pPr marL="0" indent="0">
              <a:buNone/>
            </a:pPr>
            <a:r>
              <a:rPr lang="x-none" sz="2400" dirty="0">
                <a:solidFill>
                  <a:schemeClr val="tx1">
                    <a:alpha val="60000"/>
                  </a:schemeClr>
                </a:solidFill>
              </a:rPr>
              <a:t>    For example:secp256k1 associated with Koblitz curve.</a:t>
            </a:r>
          </a:p>
        </p:txBody>
      </p:sp>
      <p:pic>
        <p:nvPicPr>
          <p:cNvPr id="9" name="Picture 8" descr="A picture containing text&#10;&#10;Description automatically generated">
            <a:extLst>
              <a:ext uri="{FF2B5EF4-FFF2-40B4-BE49-F238E27FC236}">
                <a16:creationId xmlns:a16="http://schemas.microsoft.com/office/drawing/2014/main" id="{3DF43D96-885F-504F-A2AD-21BE9008376E}"/>
              </a:ext>
            </a:extLst>
          </p:cNvPr>
          <p:cNvPicPr>
            <a:picLocks noChangeAspect="1"/>
          </p:cNvPicPr>
          <p:nvPr/>
        </p:nvPicPr>
        <p:blipFill>
          <a:blip r:embed="rId2"/>
          <a:stretch>
            <a:fillRect/>
          </a:stretch>
        </p:blipFill>
        <p:spPr>
          <a:xfrm>
            <a:off x="9410700" y="90900"/>
            <a:ext cx="2781300" cy="1143000"/>
          </a:xfrm>
          <a:prstGeom prst="rect">
            <a:avLst/>
          </a:prstGeom>
        </p:spPr>
      </p:pic>
      <p:sp>
        <p:nvSpPr>
          <p:cNvPr id="4" name="Slide Number Placeholder 3">
            <a:extLst>
              <a:ext uri="{FF2B5EF4-FFF2-40B4-BE49-F238E27FC236}">
                <a16:creationId xmlns:a16="http://schemas.microsoft.com/office/drawing/2014/main" id="{A9A2DCC2-1D5E-4645-9587-DE6FE514BBB1}"/>
              </a:ext>
            </a:extLst>
          </p:cNvPr>
          <p:cNvSpPr>
            <a:spLocks noGrp="1"/>
          </p:cNvSpPr>
          <p:nvPr>
            <p:ph type="sldNum" sz="quarter" idx="12"/>
          </p:nvPr>
        </p:nvSpPr>
        <p:spPr/>
        <p:txBody>
          <a:bodyPr/>
          <a:lstStyle/>
          <a:p>
            <a:fld id="{C0B91729-795A-AB4F-BD93-8A9FD685D00B}" type="slidenum">
              <a:rPr lang="x-none" smtClean="0"/>
              <a:t>30</a:t>
            </a:fld>
            <a:endParaRPr lang="x-none"/>
          </a:p>
        </p:txBody>
      </p:sp>
    </p:spTree>
    <p:extLst>
      <p:ext uri="{BB962C8B-B14F-4D97-AF65-F5344CB8AC3E}">
        <p14:creationId xmlns:p14="http://schemas.microsoft.com/office/powerpoint/2010/main" val="1169379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D87005-47A0-1340-9185-84F6C9A33EEB}"/>
              </a:ext>
            </a:extLst>
          </p:cNvPr>
          <p:cNvSpPr>
            <a:spLocks noGrp="1"/>
          </p:cNvSpPr>
          <p:nvPr>
            <p:ph type="title"/>
          </p:nvPr>
        </p:nvSpPr>
        <p:spPr>
          <a:xfrm>
            <a:off x="1246909" y="662399"/>
            <a:ext cx="9109203" cy="790075"/>
          </a:xfrm>
        </p:spPr>
        <p:txBody>
          <a:bodyPr anchor="t">
            <a:normAutofit/>
          </a:bodyPr>
          <a:lstStyle/>
          <a:p>
            <a:r>
              <a:rPr lang="x-none" b="1" dirty="0"/>
              <a:t>Elliptic Curve Domain Parameters</a:t>
            </a:r>
          </a:p>
        </p:txBody>
      </p:sp>
      <p:grpSp>
        <p:nvGrpSpPr>
          <p:cNvPr id="13" name="Group 12">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4"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5"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8" name="Content Placeholder 7">
            <a:extLst>
              <a:ext uri="{FF2B5EF4-FFF2-40B4-BE49-F238E27FC236}">
                <a16:creationId xmlns:a16="http://schemas.microsoft.com/office/drawing/2014/main" id="{B7D21C13-4EC1-4CF2-9591-D05197FCB396}"/>
              </a:ext>
            </a:extLst>
          </p:cNvPr>
          <p:cNvSpPr>
            <a:spLocks noGrp="1"/>
          </p:cNvSpPr>
          <p:nvPr>
            <p:ph idx="1"/>
          </p:nvPr>
        </p:nvSpPr>
        <p:spPr>
          <a:xfrm>
            <a:off x="1414130" y="5954233"/>
            <a:ext cx="9594296" cy="790075"/>
          </a:xfrm>
        </p:spPr>
        <p:txBody>
          <a:bodyPr>
            <a:normAutofit/>
          </a:bodyPr>
          <a:lstStyle/>
          <a:p>
            <a:pPr marL="0" indent="0">
              <a:buNone/>
            </a:pPr>
            <a:r>
              <a:rPr lang="en-US" sz="2400" dirty="0">
                <a:solidFill>
                  <a:schemeClr val="tx1">
                    <a:alpha val="60000"/>
                  </a:schemeClr>
                </a:solidFill>
              </a:rPr>
              <a:t>The elliptic curve uses smaller key sizes with respect to RSA providing comparable security.</a:t>
            </a:r>
          </a:p>
          <a:p>
            <a:pPr marL="0" indent="0">
              <a:buNone/>
            </a:pPr>
            <a:endParaRPr lang="en-US" sz="2000" dirty="0">
              <a:solidFill>
                <a:schemeClr val="tx1">
                  <a:alpha val="60000"/>
                </a:schemeClr>
              </a:solidFill>
            </a:endParaRPr>
          </a:p>
        </p:txBody>
      </p:sp>
      <p:pic>
        <p:nvPicPr>
          <p:cNvPr id="4" name="Content Placeholder 3">
            <a:extLst>
              <a:ext uri="{FF2B5EF4-FFF2-40B4-BE49-F238E27FC236}">
                <a16:creationId xmlns:a16="http://schemas.microsoft.com/office/drawing/2014/main" id="{238EC614-CE9A-8B40-9009-3ECFAE0B7683}"/>
              </a:ext>
            </a:extLst>
          </p:cNvPr>
          <p:cNvPicPr>
            <a:picLocks noChangeAspect="1"/>
          </p:cNvPicPr>
          <p:nvPr/>
        </p:nvPicPr>
        <p:blipFill>
          <a:blip r:embed="rId2"/>
          <a:stretch>
            <a:fillRect/>
          </a:stretch>
        </p:blipFill>
        <p:spPr>
          <a:xfrm>
            <a:off x="1499191" y="1896299"/>
            <a:ext cx="9346018" cy="365875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F6A4F3A3-7AF8-EF49-A6A4-5D5512C3A55D}"/>
              </a:ext>
            </a:extLst>
          </p:cNvPr>
          <p:cNvPicPr>
            <a:picLocks noChangeAspect="1"/>
          </p:cNvPicPr>
          <p:nvPr/>
        </p:nvPicPr>
        <p:blipFill>
          <a:blip r:embed="rId3"/>
          <a:stretch>
            <a:fillRect/>
          </a:stretch>
        </p:blipFill>
        <p:spPr>
          <a:xfrm>
            <a:off x="9410700" y="90900"/>
            <a:ext cx="2781300" cy="1143000"/>
          </a:xfrm>
          <a:prstGeom prst="rect">
            <a:avLst/>
          </a:prstGeom>
        </p:spPr>
      </p:pic>
      <p:sp>
        <p:nvSpPr>
          <p:cNvPr id="5" name="TextBox 4">
            <a:extLst>
              <a:ext uri="{FF2B5EF4-FFF2-40B4-BE49-F238E27FC236}">
                <a16:creationId xmlns:a16="http://schemas.microsoft.com/office/drawing/2014/main" id="{08B8CBDB-F8B1-464B-A677-34D88A30B126}"/>
              </a:ext>
            </a:extLst>
          </p:cNvPr>
          <p:cNvSpPr txBox="1"/>
          <p:nvPr/>
        </p:nvSpPr>
        <p:spPr>
          <a:xfrm>
            <a:off x="1414130" y="1372128"/>
            <a:ext cx="8514953" cy="461665"/>
          </a:xfrm>
          <a:prstGeom prst="rect">
            <a:avLst/>
          </a:prstGeom>
          <a:noFill/>
        </p:spPr>
        <p:txBody>
          <a:bodyPr wrap="square" rtlCol="0">
            <a:spAutoFit/>
          </a:bodyPr>
          <a:lstStyle/>
          <a:p>
            <a:r>
              <a:rPr lang="en-US" sz="2400" dirty="0">
                <a:solidFill>
                  <a:schemeClr val="tx1">
                    <a:alpha val="60000"/>
                  </a:schemeClr>
                </a:solidFill>
              </a:rPr>
              <a:t>In this table you will find set of elliptic curve domain parameters.</a:t>
            </a:r>
            <a:endParaRPr lang="x-none" sz="2400" dirty="0"/>
          </a:p>
        </p:txBody>
      </p:sp>
      <p:sp>
        <p:nvSpPr>
          <p:cNvPr id="3" name="Slide Number Placeholder 2">
            <a:extLst>
              <a:ext uri="{FF2B5EF4-FFF2-40B4-BE49-F238E27FC236}">
                <a16:creationId xmlns:a16="http://schemas.microsoft.com/office/drawing/2014/main" id="{4784B713-B234-6148-9CBD-9C868BD70852}"/>
              </a:ext>
            </a:extLst>
          </p:cNvPr>
          <p:cNvSpPr>
            <a:spLocks noGrp="1"/>
          </p:cNvSpPr>
          <p:nvPr>
            <p:ph type="sldNum" sz="quarter" idx="12"/>
          </p:nvPr>
        </p:nvSpPr>
        <p:spPr/>
        <p:txBody>
          <a:bodyPr/>
          <a:lstStyle/>
          <a:p>
            <a:fld id="{C0B91729-795A-AB4F-BD93-8A9FD685D00B}" type="slidenum">
              <a:rPr lang="x-none" smtClean="0"/>
              <a:t>31</a:t>
            </a:fld>
            <a:endParaRPr lang="x-none"/>
          </a:p>
        </p:txBody>
      </p:sp>
    </p:spTree>
    <p:extLst>
      <p:ext uri="{BB962C8B-B14F-4D97-AF65-F5344CB8AC3E}">
        <p14:creationId xmlns:p14="http://schemas.microsoft.com/office/powerpoint/2010/main" val="3150009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6B6C76-933B-AB48-9A52-B947FC77E403}"/>
              </a:ext>
            </a:extLst>
          </p:cNvPr>
          <p:cNvSpPr>
            <a:spLocks noGrp="1"/>
          </p:cNvSpPr>
          <p:nvPr>
            <p:ph type="title"/>
          </p:nvPr>
        </p:nvSpPr>
        <p:spPr>
          <a:xfrm>
            <a:off x="1201942" y="211139"/>
            <a:ext cx="10055721" cy="1325563"/>
          </a:xfrm>
        </p:spPr>
        <p:txBody>
          <a:bodyPr anchor="t">
            <a:normAutofit/>
          </a:bodyPr>
          <a:lstStyle/>
          <a:p>
            <a:r>
              <a:rPr lang="x-none" b="1" dirty="0"/>
              <a:t>SECP256K1:Parameter Values</a:t>
            </a:r>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9800B5A6-F83D-1347-905F-000F8F5C981B}"/>
              </a:ext>
            </a:extLst>
          </p:cNvPr>
          <p:cNvSpPr>
            <a:spLocks noGrp="1"/>
          </p:cNvSpPr>
          <p:nvPr>
            <p:ph idx="1"/>
          </p:nvPr>
        </p:nvSpPr>
        <p:spPr>
          <a:xfrm>
            <a:off x="1168550" y="1087675"/>
            <a:ext cx="11023449" cy="5266704"/>
          </a:xfrm>
        </p:spPr>
        <p:txBody>
          <a:bodyPr>
            <a:noAutofit/>
          </a:bodyPr>
          <a:lstStyle/>
          <a:p>
            <a:r>
              <a:rPr lang="x-none" sz="2400" dirty="0">
                <a:solidFill>
                  <a:schemeClr val="tx1">
                    <a:alpha val="60000"/>
                  </a:schemeClr>
                </a:solidFill>
              </a:rPr>
              <a:t>Secp256k1 uses the  parametersand it is defined as below :</a:t>
            </a:r>
          </a:p>
          <a:p>
            <a:pPr marL="0" indent="0">
              <a:buNone/>
            </a:pPr>
            <a:r>
              <a:rPr lang="x-none" sz="2400" dirty="0">
                <a:solidFill>
                  <a:schemeClr val="tx1">
                    <a:alpha val="60000"/>
                  </a:schemeClr>
                </a:solidFill>
              </a:rPr>
              <a:t>   </a:t>
            </a:r>
            <a:r>
              <a:rPr lang="en-GB" sz="2400" dirty="0">
                <a:solidFill>
                  <a:schemeClr val="tx1">
                    <a:alpha val="60000"/>
                  </a:schemeClr>
                </a:solidFill>
              </a:rPr>
              <a:t> p = 2</a:t>
            </a:r>
            <a:r>
              <a:rPr lang="en-GB" sz="2400" baseline="30000" dirty="0">
                <a:solidFill>
                  <a:schemeClr val="tx1">
                    <a:alpha val="60000"/>
                  </a:schemeClr>
                </a:solidFill>
              </a:rPr>
              <a:t>256</a:t>
            </a:r>
            <a:r>
              <a:rPr lang="en-GB" sz="2400" dirty="0">
                <a:solidFill>
                  <a:schemeClr val="tx1">
                    <a:alpha val="60000"/>
                  </a:schemeClr>
                </a:solidFill>
              </a:rPr>
              <a:t> − 2</a:t>
            </a:r>
            <a:r>
              <a:rPr lang="en-GB" sz="2400" baseline="30000" dirty="0">
                <a:solidFill>
                  <a:schemeClr val="tx1">
                    <a:alpha val="60000"/>
                  </a:schemeClr>
                </a:solidFill>
              </a:rPr>
              <a:t>32</a:t>
            </a:r>
            <a:r>
              <a:rPr lang="en-GB" sz="2400" dirty="0">
                <a:solidFill>
                  <a:schemeClr val="tx1">
                    <a:alpha val="60000"/>
                  </a:schemeClr>
                </a:solidFill>
              </a:rPr>
              <a:t> − 2</a:t>
            </a:r>
            <a:r>
              <a:rPr lang="en-GB" sz="2400" baseline="30000" dirty="0">
                <a:solidFill>
                  <a:schemeClr val="tx1">
                    <a:alpha val="60000"/>
                  </a:schemeClr>
                </a:solidFill>
              </a:rPr>
              <a:t>9</a:t>
            </a:r>
            <a:r>
              <a:rPr lang="en-GB" sz="2400" dirty="0">
                <a:solidFill>
                  <a:schemeClr val="tx1">
                    <a:alpha val="60000"/>
                  </a:schemeClr>
                </a:solidFill>
              </a:rPr>
              <a:t> − 2</a:t>
            </a:r>
            <a:r>
              <a:rPr lang="en-GB" sz="2400" baseline="30000" dirty="0">
                <a:solidFill>
                  <a:schemeClr val="tx1">
                    <a:alpha val="60000"/>
                  </a:schemeClr>
                </a:solidFill>
              </a:rPr>
              <a:t>8</a:t>
            </a:r>
            <a:r>
              <a:rPr lang="en-GB" sz="2400" dirty="0">
                <a:solidFill>
                  <a:schemeClr val="tx1">
                    <a:alpha val="60000"/>
                  </a:schemeClr>
                </a:solidFill>
              </a:rPr>
              <a:t> − 2</a:t>
            </a:r>
            <a:r>
              <a:rPr lang="en-GB" sz="2400" baseline="30000" dirty="0">
                <a:solidFill>
                  <a:schemeClr val="tx1">
                    <a:alpha val="60000"/>
                  </a:schemeClr>
                </a:solidFill>
              </a:rPr>
              <a:t>7</a:t>
            </a:r>
            <a:r>
              <a:rPr lang="en-GB" sz="2400" dirty="0">
                <a:solidFill>
                  <a:schemeClr val="tx1">
                    <a:alpha val="60000"/>
                  </a:schemeClr>
                </a:solidFill>
              </a:rPr>
              <a:t> − 2</a:t>
            </a:r>
            <a:r>
              <a:rPr lang="en-GB" sz="2400" baseline="30000" dirty="0">
                <a:solidFill>
                  <a:schemeClr val="tx1">
                    <a:alpha val="60000"/>
                  </a:schemeClr>
                </a:solidFill>
              </a:rPr>
              <a:t>6</a:t>
            </a:r>
            <a:r>
              <a:rPr lang="en-GB" sz="2400" dirty="0">
                <a:solidFill>
                  <a:schemeClr val="tx1">
                    <a:alpha val="60000"/>
                  </a:schemeClr>
                </a:solidFill>
              </a:rPr>
              <a:t> − 2</a:t>
            </a:r>
            <a:r>
              <a:rPr lang="en-GB" sz="2400" baseline="30000" dirty="0">
                <a:solidFill>
                  <a:schemeClr val="tx1">
                    <a:alpha val="60000"/>
                  </a:schemeClr>
                </a:solidFill>
              </a:rPr>
              <a:t>4</a:t>
            </a:r>
            <a:r>
              <a:rPr lang="en-GB" sz="2400" dirty="0">
                <a:solidFill>
                  <a:schemeClr val="tx1">
                    <a:alpha val="60000"/>
                  </a:schemeClr>
                </a:solidFill>
              </a:rPr>
              <a:t> − 1 </a:t>
            </a:r>
          </a:p>
          <a:p>
            <a:pPr marL="0" indent="0">
              <a:buNone/>
            </a:pPr>
            <a:r>
              <a:rPr lang="en-GB" sz="2400" dirty="0">
                <a:solidFill>
                  <a:schemeClr val="tx1">
                    <a:alpha val="60000"/>
                  </a:schemeClr>
                </a:solidFill>
                <a:effectLst/>
              </a:rPr>
              <a:t>    p = </a:t>
            </a:r>
            <a:r>
              <a:rPr lang="en-GB" sz="2400" dirty="0">
                <a:solidFill>
                  <a:schemeClr val="tx1">
                    <a:alpha val="60000"/>
                  </a:schemeClr>
                </a:solidFill>
              </a:rPr>
              <a:t>FFFFFFFF FFFFFFFF FFFFFFFF FFFFFFFF FFFFFFFF FFFFFFFF FFFFFFFE FFFFFC2F</a:t>
            </a:r>
          </a:p>
          <a:p>
            <a:r>
              <a:rPr lang="en-GB" sz="2400" dirty="0">
                <a:solidFill>
                  <a:schemeClr val="tx1">
                    <a:alpha val="60000"/>
                  </a:schemeClr>
                </a:solidFill>
                <a:effectLst/>
              </a:rPr>
              <a:t>The base point G, also known as the generator or primitive element is predetermined point (X</a:t>
            </a:r>
            <a:r>
              <a:rPr lang="en-GB" sz="2400" baseline="-25000" dirty="0">
                <a:solidFill>
                  <a:schemeClr val="tx1">
                    <a:alpha val="60000"/>
                  </a:schemeClr>
                </a:solidFill>
                <a:effectLst/>
              </a:rPr>
              <a:t>G </a:t>
            </a:r>
            <a:r>
              <a:rPr lang="en-GB" sz="2400" dirty="0">
                <a:solidFill>
                  <a:schemeClr val="tx1">
                    <a:alpha val="60000"/>
                  </a:schemeClr>
                </a:solidFill>
                <a:effectLst/>
              </a:rPr>
              <a:t>, Y</a:t>
            </a:r>
            <a:r>
              <a:rPr lang="en-GB" sz="2400" baseline="-25000" dirty="0">
                <a:solidFill>
                  <a:schemeClr val="tx1">
                    <a:alpha val="60000"/>
                  </a:schemeClr>
                </a:solidFill>
                <a:effectLst/>
              </a:rPr>
              <a:t>G</a:t>
            </a:r>
            <a:r>
              <a:rPr lang="en-GB" sz="2400" dirty="0">
                <a:solidFill>
                  <a:schemeClr val="tx1">
                    <a:alpha val="60000"/>
                  </a:schemeClr>
                </a:solidFill>
                <a:effectLst/>
              </a:rPr>
              <a:t>) on the elliptic curve that everyone uses to compute</a:t>
            </a:r>
          </a:p>
          <a:p>
            <a:pPr marL="0" indent="0">
              <a:buNone/>
            </a:pPr>
            <a:r>
              <a:rPr lang="en-GB" sz="2400" dirty="0">
                <a:solidFill>
                  <a:schemeClr val="tx1">
                    <a:alpha val="60000"/>
                  </a:schemeClr>
                </a:solidFill>
              </a:rPr>
              <a:t>   other points on the curve. It is displayed in 2 ways:</a:t>
            </a:r>
          </a:p>
          <a:p>
            <a:r>
              <a:rPr lang="en-GB" sz="2400" dirty="0">
                <a:solidFill>
                  <a:schemeClr val="tx1">
                    <a:alpha val="60000"/>
                  </a:schemeClr>
                </a:solidFill>
              </a:rPr>
              <a:t>Compressed form</a:t>
            </a:r>
            <a:r>
              <a:rPr lang="en-GB" sz="2400" dirty="0">
                <a:solidFill>
                  <a:schemeClr val="tx1">
                    <a:alpha val="60000"/>
                  </a:schemeClr>
                </a:solidFill>
                <a:sym typeface="Wingdings" pitchFamily="2" charset="2"/>
              </a:rPr>
              <a:t>: (prefix 02)</a:t>
            </a:r>
          </a:p>
          <a:p>
            <a:pPr marL="0" indent="0">
              <a:buNone/>
            </a:pPr>
            <a:r>
              <a:rPr lang="en-GB" sz="2400" dirty="0">
                <a:solidFill>
                  <a:schemeClr val="tx1">
                    <a:alpha val="60000"/>
                  </a:schemeClr>
                </a:solidFill>
                <a:sym typeface="Wingdings" pitchFamily="2" charset="2"/>
              </a:rPr>
              <a:t>  G = 02 </a:t>
            </a:r>
            <a:r>
              <a:rPr lang="en-GB" sz="2400" dirty="0">
                <a:solidFill>
                  <a:schemeClr val="tx1">
                    <a:alpha val="60000"/>
                  </a:schemeClr>
                </a:solidFill>
              </a:rPr>
              <a:t>79BE667E F9DCBBAC 55A06295 CE870B07 029BFCDB 2DCE28D9 59F2815B 16F81798 (If we remove 02 then it is X</a:t>
            </a:r>
            <a:r>
              <a:rPr lang="en-GB" sz="2400" baseline="-25000" dirty="0">
                <a:solidFill>
                  <a:schemeClr val="tx1">
                    <a:alpha val="60000"/>
                  </a:schemeClr>
                </a:solidFill>
              </a:rPr>
              <a:t>G</a:t>
            </a:r>
            <a:r>
              <a:rPr lang="en-GB" sz="2400" dirty="0">
                <a:solidFill>
                  <a:schemeClr val="tx1">
                    <a:alpha val="60000"/>
                  </a:schemeClr>
                </a:solidFill>
              </a:rPr>
              <a:t>  and to get Y</a:t>
            </a:r>
            <a:r>
              <a:rPr lang="en-GB" sz="2400" baseline="-25000" dirty="0">
                <a:solidFill>
                  <a:schemeClr val="tx1">
                    <a:alpha val="60000"/>
                  </a:schemeClr>
                </a:solidFill>
              </a:rPr>
              <a:t>G</a:t>
            </a:r>
            <a:r>
              <a:rPr lang="en-GB" sz="2400" dirty="0">
                <a:solidFill>
                  <a:schemeClr val="tx1">
                    <a:alpha val="60000"/>
                  </a:schemeClr>
                </a:solidFill>
              </a:rPr>
              <a:t> = (X</a:t>
            </a:r>
            <a:r>
              <a:rPr lang="en-GB" sz="2400" baseline="-25000" dirty="0">
                <a:solidFill>
                  <a:schemeClr val="tx1">
                    <a:alpha val="60000"/>
                  </a:schemeClr>
                </a:solidFill>
              </a:rPr>
              <a:t>G</a:t>
            </a:r>
            <a:r>
              <a:rPr lang="en-GB" sz="2400" dirty="0">
                <a:solidFill>
                  <a:schemeClr val="tx1">
                    <a:alpha val="60000"/>
                  </a:schemeClr>
                </a:solidFill>
              </a:rPr>
              <a:t> +7)</a:t>
            </a:r>
            <a:r>
              <a:rPr lang="en-GB" sz="2400" baseline="30000" dirty="0">
                <a:solidFill>
                  <a:schemeClr val="tx1">
                    <a:alpha val="60000"/>
                  </a:schemeClr>
                </a:solidFill>
              </a:rPr>
              <a:t>1/2 </a:t>
            </a:r>
            <a:r>
              <a:rPr lang="en-GB" sz="2400" dirty="0">
                <a:solidFill>
                  <a:schemeClr val="tx1">
                    <a:alpha val="60000"/>
                  </a:schemeClr>
                </a:solidFill>
              </a:rPr>
              <a:t> )</a:t>
            </a:r>
            <a:endParaRPr lang="en-GB" sz="2400" baseline="30000" dirty="0">
              <a:solidFill>
                <a:schemeClr val="tx1">
                  <a:alpha val="60000"/>
                </a:schemeClr>
              </a:solidFill>
            </a:endParaRPr>
          </a:p>
          <a:p>
            <a:r>
              <a:rPr lang="en-GB" sz="2400" dirty="0">
                <a:solidFill>
                  <a:schemeClr val="tx1">
                    <a:alpha val="60000"/>
                  </a:schemeClr>
                </a:solidFill>
              </a:rPr>
              <a:t>Uncompressed form</a:t>
            </a:r>
            <a:r>
              <a:rPr lang="en-GB" sz="2400" dirty="0">
                <a:solidFill>
                  <a:schemeClr val="tx1">
                    <a:alpha val="60000"/>
                  </a:schemeClr>
                </a:solidFill>
                <a:sym typeface="Wingdings" pitchFamily="2" charset="2"/>
              </a:rPr>
              <a:t>: (prefix 04)</a:t>
            </a:r>
            <a:endParaRPr lang="en-GB" sz="2400" dirty="0">
              <a:solidFill>
                <a:schemeClr val="tx1">
                  <a:alpha val="60000"/>
                </a:schemeClr>
              </a:solidFill>
            </a:endParaRPr>
          </a:p>
          <a:p>
            <a:pPr marL="0" indent="0">
              <a:buNone/>
            </a:pPr>
            <a:r>
              <a:rPr lang="en-GB" sz="2400" dirty="0">
                <a:solidFill>
                  <a:schemeClr val="tx1">
                    <a:alpha val="60000"/>
                  </a:schemeClr>
                </a:solidFill>
              </a:rPr>
              <a:t>  G = 04 79BE667E F9DCBBAC 55A06295 CE870B07 029BFCDB 2DCE28D9 59F2815B 16F81798 483ADA77 26A3C465 5DA4FBFC 0E1108A8 FD17B448 A6855419 9C47D08F FB10D4B8(If we 04 then it is is X</a:t>
            </a:r>
            <a:r>
              <a:rPr lang="en-GB" sz="2400" baseline="-25000" dirty="0">
                <a:solidFill>
                  <a:schemeClr val="tx1">
                    <a:alpha val="60000"/>
                  </a:schemeClr>
                </a:solidFill>
              </a:rPr>
              <a:t>G</a:t>
            </a:r>
            <a:r>
              <a:rPr lang="en-GB" sz="2400" dirty="0">
                <a:solidFill>
                  <a:schemeClr val="tx1">
                    <a:alpha val="60000"/>
                  </a:schemeClr>
                </a:solidFill>
              </a:rPr>
              <a:t> )</a:t>
            </a:r>
          </a:p>
          <a:p>
            <a:pPr marL="0" indent="0">
              <a:buNone/>
            </a:pPr>
            <a:r>
              <a:rPr lang="en-GB" sz="2400" dirty="0">
                <a:solidFill>
                  <a:schemeClr val="tx1">
                    <a:alpha val="60000"/>
                  </a:schemeClr>
                </a:solidFill>
                <a:effectLst/>
              </a:rPr>
              <a:t>   </a:t>
            </a:r>
          </a:p>
          <a:p>
            <a:pPr marL="0" indent="0">
              <a:buNone/>
            </a:pPr>
            <a:endParaRPr lang="x-none" sz="2400" dirty="0">
              <a:solidFill>
                <a:schemeClr val="tx1">
                  <a:alpha val="60000"/>
                </a:schemeClr>
              </a:solidFill>
            </a:endParaRPr>
          </a:p>
        </p:txBody>
      </p:sp>
      <p:pic>
        <p:nvPicPr>
          <p:cNvPr id="9" name="Picture 8" descr="A picture containing text&#10;&#10;Description automatically generated">
            <a:extLst>
              <a:ext uri="{FF2B5EF4-FFF2-40B4-BE49-F238E27FC236}">
                <a16:creationId xmlns:a16="http://schemas.microsoft.com/office/drawing/2014/main" id="{9418C24D-0839-CF4A-AC3B-CC8A2EEDC55F}"/>
              </a:ext>
            </a:extLst>
          </p:cNvPr>
          <p:cNvPicPr>
            <a:picLocks noChangeAspect="1"/>
          </p:cNvPicPr>
          <p:nvPr/>
        </p:nvPicPr>
        <p:blipFill>
          <a:blip r:embed="rId2"/>
          <a:stretch>
            <a:fillRect/>
          </a:stretch>
        </p:blipFill>
        <p:spPr>
          <a:xfrm>
            <a:off x="9410700" y="0"/>
            <a:ext cx="2781300" cy="1143000"/>
          </a:xfrm>
          <a:prstGeom prst="rect">
            <a:avLst/>
          </a:prstGeom>
        </p:spPr>
      </p:pic>
      <p:sp>
        <p:nvSpPr>
          <p:cNvPr id="4" name="Slide Number Placeholder 3">
            <a:extLst>
              <a:ext uri="{FF2B5EF4-FFF2-40B4-BE49-F238E27FC236}">
                <a16:creationId xmlns:a16="http://schemas.microsoft.com/office/drawing/2014/main" id="{0871A0C3-087D-3340-9D5B-F4750368BE8E}"/>
              </a:ext>
            </a:extLst>
          </p:cNvPr>
          <p:cNvSpPr>
            <a:spLocks noGrp="1"/>
          </p:cNvSpPr>
          <p:nvPr>
            <p:ph type="sldNum" sz="quarter" idx="12"/>
          </p:nvPr>
        </p:nvSpPr>
        <p:spPr/>
        <p:txBody>
          <a:bodyPr/>
          <a:lstStyle/>
          <a:p>
            <a:fld id="{C0B91729-795A-AB4F-BD93-8A9FD685D00B}" type="slidenum">
              <a:rPr lang="x-none" smtClean="0"/>
              <a:t>32</a:t>
            </a:fld>
            <a:endParaRPr lang="x-none"/>
          </a:p>
        </p:txBody>
      </p:sp>
    </p:spTree>
    <p:extLst>
      <p:ext uri="{BB962C8B-B14F-4D97-AF65-F5344CB8AC3E}">
        <p14:creationId xmlns:p14="http://schemas.microsoft.com/office/powerpoint/2010/main" val="853219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6B3DF3-4614-46A9-9E5E-D14431DCC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1A9546-4ED2-2F44-B6EF-F1FB79F960B3}"/>
              </a:ext>
            </a:extLst>
          </p:cNvPr>
          <p:cNvSpPr>
            <a:spLocks noGrp="1"/>
          </p:cNvSpPr>
          <p:nvPr>
            <p:ph type="title"/>
          </p:nvPr>
        </p:nvSpPr>
        <p:spPr>
          <a:xfrm>
            <a:off x="1271588" y="662399"/>
            <a:ext cx="7148017" cy="1494000"/>
          </a:xfrm>
        </p:spPr>
        <p:txBody>
          <a:bodyPr anchor="t">
            <a:normAutofit/>
          </a:bodyPr>
          <a:lstStyle/>
          <a:p>
            <a:r>
              <a:rPr lang="x-none" b="1"/>
              <a:t>SECP256K1:Parameter Values</a:t>
            </a:r>
          </a:p>
        </p:txBody>
      </p:sp>
      <p:grpSp>
        <p:nvGrpSpPr>
          <p:cNvPr id="11" name="Group 10">
            <a:extLst>
              <a:ext uri="{FF2B5EF4-FFF2-40B4-BE49-F238E27FC236}">
                <a16:creationId xmlns:a16="http://schemas.microsoft.com/office/drawing/2014/main" id="{96AF5BED-1831-4A88-91BC-55D58BF9F2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2" name="Freeform 6">
              <a:extLst>
                <a:ext uri="{FF2B5EF4-FFF2-40B4-BE49-F238E27FC236}">
                  <a16:creationId xmlns:a16="http://schemas.microsoft.com/office/drawing/2014/main" id="{544BD6EE-970C-4DF5-A508-F6127787C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3" name="Freeform 6">
              <a:extLst>
                <a:ext uri="{FF2B5EF4-FFF2-40B4-BE49-F238E27FC236}">
                  <a16:creationId xmlns:a16="http://schemas.microsoft.com/office/drawing/2014/main" id="{B0ECD73E-712E-4743-BE0D-7BDF10DA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3" name="Content Placeholder 2">
            <a:extLst>
              <a:ext uri="{FF2B5EF4-FFF2-40B4-BE49-F238E27FC236}">
                <a16:creationId xmlns:a16="http://schemas.microsoft.com/office/drawing/2014/main" id="{4AD0ECD1-F613-4F4D-AFD4-71B9BA9250AE}"/>
              </a:ext>
            </a:extLst>
          </p:cNvPr>
          <p:cNvSpPr>
            <a:spLocks noGrp="1"/>
          </p:cNvSpPr>
          <p:nvPr>
            <p:ph idx="1"/>
          </p:nvPr>
        </p:nvSpPr>
        <p:spPr>
          <a:xfrm>
            <a:off x="934419" y="2156399"/>
            <a:ext cx="5879141" cy="3844800"/>
          </a:xfrm>
        </p:spPr>
        <p:txBody>
          <a:bodyPr>
            <a:noAutofit/>
          </a:bodyPr>
          <a:lstStyle/>
          <a:p>
            <a:r>
              <a:rPr lang="en-GB" sz="2400" dirty="0">
                <a:solidFill>
                  <a:schemeClr val="tx1">
                    <a:alpha val="60000"/>
                  </a:schemeClr>
                </a:solidFill>
              </a:rPr>
              <a:t>Order n of G and the cofactor are: </a:t>
            </a:r>
          </a:p>
          <a:p>
            <a:pPr marL="0" indent="0">
              <a:buNone/>
            </a:pPr>
            <a:r>
              <a:rPr lang="en-GB" sz="2400" dirty="0">
                <a:solidFill>
                  <a:schemeClr val="tx1">
                    <a:alpha val="60000"/>
                  </a:schemeClr>
                </a:solidFill>
              </a:rPr>
              <a:t>   n = FFFFFFFF FFFFFFFF FFFFFFFF FFFFFFFE BAAEDCE6 AF48A03B  BFD25E8C D0364141 </a:t>
            </a:r>
          </a:p>
          <a:p>
            <a:pPr marL="0" indent="0">
              <a:buNone/>
            </a:pPr>
            <a:r>
              <a:rPr lang="en-GB" sz="2400" dirty="0">
                <a:solidFill>
                  <a:schemeClr val="tx1">
                    <a:alpha val="60000"/>
                  </a:schemeClr>
                </a:solidFill>
              </a:rPr>
              <a:t>   h = 01</a:t>
            </a:r>
          </a:p>
          <a:p>
            <a:r>
              <a:rPr lang="en-GB" sz="2400" dirty="0">
                <a:solidFill>
                  <a:schemeClr val="tx1">
                    <a:alpha val="60000"/>
                  </a:schemeClr>
                </a:solidFill>
              </a:rPr>
              <a:t>The E: y</a:t>
            </a:r>
            <a:r>
              <a:rPr lang="en-GB" sz="2400" baseline="30000" dirty="0">
                <a:solidFill>
                  <a:schemeClr val="tx1">
                    <a:alpha val="60000"/>
                  </a:schemeClr>
                </a:solidFill>
              </a:rPr>
              <a:t>2</a:t>
            </a:r>
            <a:r>
              <a:rPr lang="en-GB" sz="2400" dirty="0">
                <a:solidFill>
                  <a:schemeClr val="tx1">
                    <a:alpha val="60000"/>
                  </a:schemeClr>
                </a:solidFill>
              </a:rPr>
              <a:t> = x</a:t>
            </a:r>
            <a:r>
              <a:rPr lang="en-GB" sz="2400" baseline="30000" dirty="0">
                <a:solidFill>
                  <a:schemeClr val="tx1">
                    <a:alpha val="60000"/>
                  </a:schemeClr>
                </a:solidFill>
              </a:rPr>
              <a:t>3</a:t>
            </a:r>
            <a:r>
              <a:rPr lang="en-GB" sz="2400" dirty="0">
                <a:solidFill>
                  <a:schemeClr val="tx1">
                    <a:alpha val="60000"/>
                  </a:schemeClr>
                </a:solidFill>
              </a:rPr>
              <a:t> + </a:t>
            </a:r>
            <a:r>
              <a:rPr lang="en-GB" sz="2400" dirty="0" err="1">
                <a:solidFill>
                  <a:schemeClr val="tx1">
                    <a:alpha val="60000"/>
                  </a:schemeClr>
                </a:solidFill>
              </a:rPr>
              <a:t>ax</a:t>
            </a:r>
            <a:r>
              <a:rPr lang="en-GB" sz="2400" dirty="0">
                <a:solidFill>
                  <a:schemeClr val="tx1">
                    <a:alpha val="60000"/>
                  </a:schemeClr>
                </a:solidFill>
              </a:rPr>
              <a:t> + b over Fp is defined by: </a:t>
            </a:r>
          </a:p>
          <a:p>
            <a:pPr marL="0" indent="0">
              <a:buNone/>
            </a:pPr>
            <a:r>
              <a:rPr lang="en-GB" sz="2400" dirty="0">
                <a:solidFill>
                  <a:schemeClr val="tx1">
                    <a:alpha val="60000"/>
                  </a:schemeClr>
                </a:solidFill>
              </a:rPr>
              <a:t>a = 00000000 00000000 00000000 00000000 00000000 00000000 00000000 00000000 </a:t>
            </a:r>
          </a:p>
          <a:p>
            <a:pPr marL="0" indent="0">
              <a:buNone/>
            </a:pPr>
            <a:r>
              <a:rPr lang="en-GB" sz="2400" dirty="0">
                <a:solidFill>
                  <a:schemeClr val="tx1">
                    <a:alpha val="60000"/>
                  </a:schemeClr>
                </a:solidFill>
              </a:rPr>
              <a:t>b = 00000000 00000000 00000000 00000000 00000000 00000000 00000000 00000007</a:t>
            </a:r>
            <a:endParaRPr lang="x-none" sz="2400" dirty="0">
              <a:solidFill>
                <a:schemeClr val="tx1">
                  <a:alpha val="60000"/>
                </a:schemeClr>
              </a:solidFill>
            </a:endParaRPr>
          </a:p>
        </p:txBody>
      </p:sp>
      <p:pic>
        <p:nvPicPr>
          <p:cNvPr id="4" name="Picture 3">
            <a:extLst>
              <a:ext uri="{FF2B5EF4-FFF2-40B4-BE49-F238E27FC236}">
                <a16:creationId xmlns:a16="http://schemas.microsoft.com/office/drawing/2014/main" id="{41D8B4D1-7A8C-0D46-AC27-A1E2FCDD4FDD}"/>
              </a:ext>
            </a:extLst>
          </p:cNvPr>
          <p:cNvPicPr>
            <a:picLocks noChangeAspect="1"/>
          </p:cNvPicPr>
          <p:nvPr/>
        </p:nvPicPr>
        <p:blipFill rotWithShape="1">
          <a:blip r:embed="rId2"/>
          <a:srcRect l="6656" r="3816"/>
          <a:stretch/>
        </p:blipFill>
        <p:spPr>
          <a:xfrm>
            <a:off x="7040432" y="2286017"/>
            <a:ext cx="5200162" cy="3954482"/>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95B3329-3FDE-C140-9A87-9378201F2878}"/>
              </a:ext>
            </a:extLst>
          </p:cNvPr>
          <p:cNvPicPr>
            <a:picLocks noChangeAspect="1"/>
          </p:cNvPicPr>
          <p:nvPr/>
        </p:nvPicPr>
        <p:blipFill>
          <a:blip r:embed="rId3"/>
          <a:stretch>
            <a:fillRect/>
          </a:stretch>
        </p:blipFill>
        <p:spPr>
          <a:xfrm>
            <a:off x="9410700" y="0"/>
            <a:ext cx="2781300" cy="1143000"/>
          </a:xfrm>
          <a:prstGeom prst="rect">
            <a:avLst/>
          </a:prstGeom>
        </p:spPr>
      </p:pic>
      <p:sp>
        <p:nvSpPr>
          <p:cNvPr id="5" name="Slide Number Placeholder 4">
            <a:extLst>
              <a:ext uri="{FF2B5EF4-FFF2-40B4-BE49-F238E27FC236}">
                <a16:creationId xmlns:a16="http://schemas.microsoft.com/office/drawing/2014/main" id="{73A9A683-B76C-7447-ACE8-C5B960C31790}"/>
              </a:ext>
            </a:extLst>
          </p:cNvPr>
          <p:cNvSpPr>
            <a:spLocks noGrp="1"/>
          </p:cNvSpPr>
          <p:nvPr>
            <p:ph type="sldNum" sz="quarter" idx="12"/>
          </p:nvPr>
        </p:nvSpPr>
        <p:spPr/>
        <p:txBody>
          <a:bodyPr/>
          <a:lstStyle/>
          <a:p>
            <a:fld id="{C0B91729-795A-AB4F-BD93-8A9FD685D00B}" type="slidenum">
              <a:rPr lang="x-none" smtClean="0"/>
              <a:t>33</a:t>
            </a:fld>
            <a:endParaRPr lang="x-none"/>
          </a:p>
        </p:txBody>
      </p:sp>
    </p:spTree>
    <p:extLst>
      <p:ext uri="{BB962C8B-B14F-4D97-AF65-F5344CB8AC3E}">
        <p14:creationId xmlns:p14="http://schemas.microsoft.com/office/powerpoint/2010/main" val="3304030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4" name="Freeform: Shape 13">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16" name="Freeform: Shape 15">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BA88E91-5C8A-40C7-B520-2FED08427A22}"/>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4500" b="1" i="0" kern="1200" dirty="0">
                <a:solidFill>
                  <a:schemeClr val="tx1"/>
                </a:solidFill>
                <a:effectLst/>
                <a:latin typeface="+mj-lt"/>
                <a:ea typeface="+mj-ea"/>
                <a:cs typeface="+mj-cs"/>
              </a:rPr>
              <a:t>Elliptic Curve Discrete Logarithm Problem</a:t>
            </a:r>
            <a:r>
              <a:rPr lang="en-US" sz="4500" kern="1200" dirty="0">
                <a:solidFill>
                  <a:schemeClr val="tx1"/>
                </a:solidFill>
                <a:latin typeface="+mj-lt"/>
                <a:ea typeface="+mj-ea"/>
                <a:cs typeface="+mj-cs"/>
              </a:rPr>
              <a:t> </a:t>
            </a:r>
            <a:br>
              <a:rPr lang="en-US" sz="4500" kern="1200" dirty="0">
                <a:solidFill>
                  <a:schemeClr val="tx1"/>
                </a:solidFill>
                <a:latin typeface="+mj-lt"/>
                <a:ea typeface="+mj-ea"/>
                <a:cs typeface="+mj-cs"/>
              </a:rPr>
            </a:br>
            <a:endParaRPr lang="en-US" sz="4500" kern="1200" dirty="0">
              <a:solidFill>
                <a:schemeClr val="tx1"/>
              </a:solidFill>
              <a:latin typeface="+mj-lt"/>
              <a:ea typeface="+mj-ea"/>
              <a:cs typeface="+mj-cs"/>
            </a:endParaRPr>
          </a:p>
        </p:txBody>
      </p:sp>
      <p:pic>
        <p:nvPicPr>
          <p:cNvPr id="5" name="Content Placeholder 4" descr="A picture containing text, device&#10;&#10;Description automatically generated">
            <a:extLst>
              <a:ext uri="{FF2B5EF4-FFF2-40B4-BE49-F238E27FC236}">
                <a16:creationId xmlns:a16="http://schemas.microsoft.com/office/drawing/2014/main" id="{527814A6-C7B4-4401-B392-BF12A3FC23A0}"/>
              </a:ext>
            </a:extLst>
          </p:cNvPr>
          <p:cNvPicPr>
            <a:picLocks noGrp="1" noChangeAspect="1"/>
          </p:cNvPicPr>
          <p:nvPr>
            <p:ph idx="1"/>
          </p:nvPr>
        </p:nvPicPr>
        <p:blipFill>
          <a:blip r:embed="rId2"/>
          <a:stretch>
            <a:fillRect/>
          </a:stretch>
        </p:blipFill>
        <p:spPr>
          <a:xfrm>
            <a:off x="4874363" y="723406"/>
            <a:ext cx="6501895" cy="4915452"/>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643AB769-20C2-3444-8011-DA9638D1CC0A}"/>
              </a:ext>
            </a:extLst>
          </p:cNvPr>
          <p:cNvPicPr>
            <a:picLocks noChangeAspect="1"/>
          </p:cNvPicPr>
          <p:nvPr/>
        </p:nvPicPr>
        <p:blipFill>
          <a:blip r:embed="rId3"/>
          <a:stretch>
            <a:fillRect/>
          </a:stretch>
        </p:blipFill>
        <p:spPr>
          <a:xfrm>
            <a:off x="9410700" y="151906"/>
            <a:ext cx="2781300" cy="1143000"/>
          </a:xfrm>
          <a:prstGeom prst="rect">
            <a:avLst/>
          </a:prstGeom>
        </p:spPr>
      </p:pic>
      <p:sp>
        <p:nvSpPr>
          <p:cNvPr id="3" name="Slide Number Placeholder 2">
            <a:extLst>
              <a:ext uri="{FF2B5EF4-FFF2-40B4-BE49-F238E27FC236}">
                <a16:creationId xmlns:a16="http://schemas.microsoft.com/office/drawing/2014/main" id="{0F276533-71E5-6F4D-8995-1066132E1ACD}"/>
              </a:ext>
            </a:extLst>
          </p:cNvPr>
          <p:cNvSpPr>
            <a:spLocks noGrp="1"/>
          </p:cNvSpPr>
          <p:nvPr>
            <p:ph type="sldNum" sz="quarter" idx="12"/>
          </p:nvPr>
        </p:nvSpPr>
        <p:spPr/>
        <p:txBody>
          <a:bodyPr/>
          <a:lstStyle/>
          <a:p>
            <a:fld id="{C0B91729-795A-AB4F-BD93-8A9FD685D00B}" type="slidenum">
              <a:rPr lang="x-none" smtClean="0"/>
              <a:t>34</a:t>
            </a:fld>
            <a:endParaRPr lang="x-none"/>
          </a:p>
        </p:txBody>
      </p:sp>
    </p:spTree>
    <p:extLst>
      <p:ext uri="{BB962C8B-B14F-4D97-AF65-F5344CB8AC3E}">
        <p14:creationId xmlns:p14="http://schemas.microsoft.com/office/powerpoint/2010/main" val="1186383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139F69-90DB-4363-99C1-CDD094EED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058656-E89B-42BC-A66A-C8CA27B30783}"/>
              </a:ext>
            </a:extLst>
          </p:cNvPr>
          <p:cNvSpPr>
            <a:spLocks noGrp="1"/>
          </p:cNvSpPr>
          <p:nvPr>
            <p:ph type="title"/>
          </p:nvPr>
        </p:nvSpPr>
        <p:spPr>
          <a:xfrm>
            <a:off x="1252800" y="662399"/>
            <a:ext cx="6776775" cy="1494000"/>
          </a:xfrm>
        </p:spPr>
        <p:txBody>
          <a:bodyPr anchor="t">
            <a:normAutofit/>
          </a:bodyPr>
          <a:lstStyle/>
          <a:p>
            <a:r>
              <a:rPr lang="en-US" b="1" dirty="0"/>
              <a:t>Discrete Logarithm Problem</a:t>
            </a:r>
          </a:p>
        </p:txBody>
      </p:sp>
      <p:grpSp>
        <p:nvGrpSpPr>
          <p:cNvPr id="11" name="Group 10">
            <a:extLst>
              <a:ext uri="{FF2B5EF4-FFF2-40B4-BE49-F238E27FC236}">
                <a16:creationId xmlns:a16="http://schemas.microsoft.com/office/drawing/2014/main" id="{EF5608BC-985E-44AE-8C56-1C79902865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2" name="Freeform 6">
              <a:extLst>
                <a:ext uri="{FF2B5EF4-FFF2-40B4-BE49-F238E27FC236}">
                  <a16:creationId xmlns:a16="http://schemas.microsoft.com/office/drawing/2014/main" id="{FF652A2A-BC90-4341-B339-840F6E1C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3" name="Freeform 6">
              <a:extLst>
                <a:ext uri="{FF2B5EF4-FFF2-40B4-BE49-F238E27FC236}">
                  <a16:creationId xmlns:a16="http://schemas.microsoft.com/office/drawing/2014/main" id="{E55F3E59-21AB-424D-B654-E1B9E304F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88F8A4F9-0563-4017-9080-6BAFDBEF2D31}"/>
              </a:ext>
            </a:extLst>
          </p:cNvPr>
          <p:cNvSpPr>
            <a:spLocks noGrp="1"/>
          </p:cNvSpPr>
          <p:nvPr>
            <p:ph idx="1"/>
          </p:nvPr>
        </p:nvSpPr>
        <p:spPr>
          <a:xfrm>
            <a:off x="1251678" y="2286000"/>
            <a:ext cx="6015897" cy="3844800"/>
          </a:xfrm>
        </p:spPr>
        <p:txBody>
          <a:bodyPr>
            <a:normAutofit/>
          </a:bodyPr>
          <a:lstStyle/>
          <a:p>
            <a:pPr marL="0" indent="0">
              <a:buNone/>
            </a:pPr>
            <a:r>
              <a:rPr lang="en-US" sz="1700" i="0" dirty="0">
                <a:solidFill>
                  <a:schemeClr val="tx1">
                    <a:alpha val="60000"/>
                  </a:schemeClr>
                </a:solidFill>
                <a:effectLst/>
                <a:latin typeface="LMSans10-Regular"/>
              </a:rPr>
              <a:t>Let E be an elliptic curve defined over a finite field Fp.</a:t>
            </a:r>
          </a:p>
          <a:p>
            <a:pPr marL="0" indent="0">
              <a:buNone/>
            </a:pPr>
            <a:br>
              <a:rPr lang="en-US" sz="1700" i="0" dirty="0">
                <a:solidFill>
                  <a:schemeClr val="tx1">
                    <a:alpha val="60000"/>
                  </a:schemeClr>
                </a:solidFill>
                <a:effectLst/>
                <a:latin typeface="LMSans10-Regular"/>
              </a:rPr>
            </a:br>
            <a:r>
              <a:rPr lang="en-US" sz="1700" i="0" dirty="0">
                <a:solidFill>
                  <a:schemeClr val="tx1">
                    <a:alpha val="60000"/>
                  </a:schemeClr>
                </a:solidFill>
                <a:effectLst/>
                <a:latin typeface="LMSans10-Regular"/>
              </a:rPr>
              <a:t>			</a:t>
            </a:r>
            <a:r>
              <a:rPr lang="en-US" sz="1700" i="1" dirty="0">
                <a:solidFill>
                  <a:schemeClr val="tx1">
                    <a:alpha val="60000"/>
                  </a:schemeClr>
                </a:solidFill>
                <a:effectLst/>
                <a:latin typeface="LMSans10-Oblique"/>
              </a:rPr>
              <a:t>E </a:t>
            </a:r>
            <a:r>
              <a:rPr lang="en-US" sz="1700" i="0" dirty="0">
                <a:solidFill>
                  <a:schemeClr val="tx1">
                    <a:alpha val="60000"/>
                  </a:schemeClr>
                </a:solidFill>
                <a:effectLst/>
                <a:latin typeface="LMSans10-Regular"/>
              </a:rPr>
              <a:t>: </a:t>
            </a:r>
            <a:r>
              <a:rPr lang="en-US" sz="1700" i="1" dirty="0">
                <a:solidFill>
                  <a:schemeClr val="tx1">
                    <a:alpha val="60000"/>
                  </a:schemeClr>
                </a:solidFill>
                <a:effectLst/>
                <a:latin typeface="LMSans10-Oblique"/>
              </a:rPr>
              <a:t>y</a:t>
            </a:r>
            <a:r>
              <a:rPr lang="en-US" sz="1700" i="0" dirty="0">
                <a:solidFill>
                  <a:schemeClr val="tx1">
                    <a:alpha val="60000"/>
                  </a:schemeClr>
                </a:solidFill>
                <a:effectLst/>
                <a:latin typeface="LMSans8-Regular"/>
              </a:rPr>
              <a:t>2 </a:t>
            </a:r>
            <a:r>
              <a:rPr lang="en-US" sz="1700" i="0" dirty="0">
                <a:solidFill>
                  <a:schemeClr val="tx1">
                    <a:alpha val="60000"/>
                  </a:schemeClr>
                </a:solidFill>
                <a:effectLst/>
                <a:latin typeface="LMSans10-Regular"/>
              </a:rPr>
              <a:t>= </a:t>
            </a:r>
            <a:r>
              <a:rPr lang="en-US" sz="1700" i="1" dirty="0">
                <a:solidFill>
                  <a:schemeClr val="tx1">
                    <a:alpha val="60000"/>
                  </a:schemeClr>
                </a:solidFill>
                <a:effectLst/>
                <a:latin typeface="LMSans10-Oblique"/>
              </a:rPr>
              <a:t>x</a:t>
            </a:r>
            <a:r>
              <a:rPr lang="en-US" sz="1700" i="0" dirty="0">
                <a:solidFill>
                  <a:schemeClr val="tx1">
                    <a:alpha val="60000"/>
                  </a:schemeClr>
                </a:solidFill>
                <a:effectLst/>
                <a:latin typeface="LMSans8-Regular"/>
              </a:rPr>
              <a:t>3 </a:t>
            </a:r>
            <a:r>
              <a:rPr lang="en-US" sz="1700" i="0" dirty="0">
                <a:solidFill>
                  <a:schemeClr val="tx1">
                    <a:alpha val="60000"/>
                  </a:schemeClr>
                </a:solidFill>
                <a:effectLst/>
                <a:latin typeface="LMSans10-Regular"/>
              </a:rPr>
              <a:t>+ </a:t>
            </a:r>
            <a:r>
              <a:rPr lang="en-US" sz="1700" i="1" dirty="0">
                <a:solidFill>
                  <a:schemeClr val="tx1">
                    <a:alpha val="60000"/>
                  </a:schemeClr>
                </a:solidFill>
                <a:effectLst/>
                <a:latin typeface="LMSans10-Oblique"/>
              </a:rPr>
              <a:t>Ax </a:t>
            </a:r>
            <a:r>
              <a:rPr lang="en-US" sz="1700" i="0" dirty="0">
                <a:solidFill>
                  <a:schemeClr val="tx1">
                    <a:alpha val="60000"/>
                  </a:schemeClr>
                </a:solidFill>
                <a:effectLst/>
                <a:latin typeface="LMSans10-Regular"/>
              </a:rPr>
              <a:t>+ </a:t>
            </a:r>
            <a:r>
              <a:rPr lang="en-US" sz="1700" i="1" dirty="0">
                <a:solidFill>
                  <a:schemeClr val="tx1">
                    <a:alpha val="60000"/>
                  </a:schemeClr>
                </a:solidFill>
                <a:effectLst/>
                <a:latin typeface="LMSans10-Oblique"/>
              </a:rPr>
              <a:t>B A</a:t>
            </a:r>
            <a:r>
              <a:rPr lang="en-US" sz="1700" i="1" dirty="0">
                <a:solidFill>
                  <a:schemeClr val="tx1">
                    <a:alpha val="60000"/>
                  </a:schemeClr>
                </a:solidFill>
                <a:effectLst/>
                <a:latin typeface="LMMathItalic10-Regular"/>
              </a:rPr>
              <a:t>, </a:t>
            </a:r>
            <a:r>
              <a:rPr lang="en-US" sz="1700" i="1" dirty="0">
                <a:solidFill>
                  <a:schemeClr val="tx1">
                    <a:alpha val="60000"/>
                  </a:schemeClr>
                </a:solidFill>
                <a:effectLst/>
                <a:latin typeface="LMSans10-Oblique"/>
              </a:rPr>
              <a:t>B </a:t>
            </a:r>
            <a:r>
              <a:rPr lang="en-US" sz="1700" i="1" dirty="0">
                <a:solidFill>
                  <a:schemeClr val="tx1">
                    <a:alpha val="60000"/>
                  </a:schemeClr>
                </a:solidFill>
                <a:effectLst/>
                <a:latin typeface="LMMathSymbols10-Regular"/>
              </a:rPr>
              <a:t>∈ </a:t>
            </a:r>
            <a:r>
              <a:rPr lang="en-US" sz="1700" i="1" dirty="0" err="1">
                <a:solidFill>
                  <a:schemeClr val="tx1">
                    <a:alpha val="60000"/>
                  </a:schemeClr>
                </a:solidFill>
                <a:effectLst/>
                <a:latin typeface="LMSans10-Oblique"/>
              </a:rPr>
              <a:t>Fp</a:t>
            </a:r>
            <a:r>
              <a:rPr lang="en-US" sz="1700" i="1" dirty="0">
                <a:solidFill>
                  <a:schemeClr val="tx1">
                    <a:alpha val="60000"/>
                  </a:schemeClr>
                </a:solidFill>
                <a:effectLst/>
                <a:latin typeface="LMSans10-Oblique"/>
              </a:rPr>
              <a:t> </a:t>
            </a:r>
            <a:r>
              <a:rPr lang="en-US" sz="1700" i="0" dirty="0">
                <a:solidFill>
                  <a:schemeClr val="tx1">
                    <a:alpha val="60000"/>
                  </a:schemeClr>
                </a:solidFill>
                <a:effectLst/>
                <a:latin typeface="LMSans10-Regular"/>
              </a:rPr>
              <a:t>:</a:t>
            </a:r>
          </a:p>
          <a:p>
            <a:pPr marL="0" indent="0">
              <a:buNone/>
            </a:pPr>
            <a:br>
              <a:rPr lang="en-US" sz="1700" i="0" dirty="0">
                <a:solidFill>
                  <a:schemeClr val="tx1">
                    <a:alpha val="60000"/>
                  </a:schemeClr>
                </a:solidFill>
                <a:effectLst/>
                <a:latin typeface="LMSans10-Regular"/>
              </a:rPr>
            </a:br>
            <a:r>
              <a:rPr lang="en-US" sz="1700" i="0" dirty="0">
                <a:solidFill>
                  <a:schemeClr val="tx1">
                    <a:alpha val="60000"/>
                  </a:schemeClr>
                </a:solidFill>
                <a:effectLst/>
                <a:latin typeface="LMSans10-Regular"/>
              </a:rPr>
              <a:t>Let S and T be points in E(</a:t>
            </a:r>
            <a:r>
              <a:rPr lang="en-US" sz="1700" i="0" dirty="0" err="1">
                <a:solidFill>
                  <a:schemeClr val="tx1">
                    <a:alpha val="60000"/>
                  </a:schemeClr>
                </a:solidFill>
                <a:effectLst/>
                <a:latin typeface="LMSans10-Regular"/>
              </a:rPr>
              <a:t>Fp</a:t>
            </a:r>
            <a:r>
              <a:rPr lang="en-US" sz="1700" i="0" dirty="0">
                <a:solidFill>
                  <a:schemeClr val="tx1">
                    <a:alpha val="60000"/>
                  </a:schemeClr>
                </a:solidFill>
                <a:effectLst/>
                <a:latin typeface="LMSans10-Regular"/>
              </a:rPr>
              <a:t>). Find an integer m so that</a:t>
            </a:r>
          </a:p>
          <a:p>
            <a:pPr marL="0" indent="0">
              <a:buNone/>
            </a:pPr>
            <a:br>
              <a:rPr lang="en-US" sz="1700" i="0" dirty="0">
                <a:solidFill>
                  <a:schemeClr val="tx1">
                    <a:alpha val="60000"/>
                  </a:schemeClr>
                </a:solidFill>
                <a:effectLst/>
                <a:latin typeface="LMSans10-Regular"/>
              </a:rPr>
            </a:br>
            <a:r>
              <a:rPr lang="en-US" sz="1700" i="0" dirty="0">
                <a:solidFill>
                  <a:schemeClr val="tx1">
                    <a:alpha val="60000"/>
                  </a:schemeClr>
                </a:solidFill>
                <a:effectLst/>
                <a:latin typeface="LMSans10-Regular"/>
              </a:rPr>
              <a:t>				</a:t>
            </a:r>
            <a:r>
              <a:rPr lang="en-US" sz="1700" i="1" dirty="0">
                <a:solidFill>
                  <a:schemeClr val="tx1">
                    <a:alpha val="60000"/>
                  </a:schemeClr>
                </a:solidFill>
                <a:effectLst/>
                <a:latin typeface="LMSans10-Oblique"/>
              </a:rPr>
              <a:t>T </a:t>
            </a:r>
            <a:r>
              <a:rPr lang="en-US" sz="1700" i="0" dirty="0">
                <a:solidFill>
                  <a:schemeClr val="tx1">
                    <a:alpha val="60000"/>
                  </a:schemeClr>
                </a:solidFill>
                <a:effectLst/>
                <a:latin typeface="LMSans10-Regular"/>
              </a:rPr>
              <a:t>= </a:t>
            </a:r>
            <a:r>
              <a:rPr lang="en-US" sz="1700" i="1" dirty="0">
                <a:solidFill>
                  <a:schemeClr val="tx1">
                    <a:alpha val="60000"/>
                  </a:schemeClr>
                </a:solidFill>
                <a:effectLst/>
                <a:latin typeface="LMSans10-Oblique"/>
              </a:rPr>
              <a:t>mS</a:t>
            </a:r>
          </a:p>
          <a:p>
            <a:pPr marL="0" indent="0">
              <a:buNone/>
            </a:pPr>
            <a:br>
              <a:rPr lang="en-US" sz="1700" i="1" dirty="0">
                <a:solidFill>
                  <a:schemeClr val="tx1">
                    <a:alpha val="60000"/>
                  </a:schemeClr>
                </a:solidFill>
                <a:effectLst/>
                <a:latin typeface="LMSans10-Oblique"/>
              </a:rPr>
            </a:br>
            <a:r>
              <a:rPr lang="en-US" sz="1700" i="0" dirty="0">
                <a:solidFill>
                  <a:schemeClr val="tx1">
                    <a:alpha val="60000"/>
                  </a:schemeClr>
                </a:solidFill>
                <a:effectLst/>
                <a:latin typeface="LMSans10-Regular"/>
              </a:rPr>
              <a:t>where m is the </a:t>
            </a:r>
            <a:r>
              <a:rPr lang="en-US" sz="1700" i="0" dirty="0" err="1">
                <a:solidFill>
                  <a:schemeClr val="tx1">
                    <a:alpha val="60000"/>
                  </a:schemeClr>
                </a:solidFill>
                <a:effectLst/>
                <a:latin typeface="LMSans10-Regular"/>
              </a:rPr>
              <a:t>muliplier</a:t>
            </a:r>
            <a:r>
              <a:rPr lang="en-US" sz="1700" i="0" dirty="0">
                <a:solidFill>
                  <a:schemeClr val="tx1">
                    <a:alpha val="60000"/>
                  </a:schemeClr>
                </a:solidFill>
                <a:effectLst/>
                <a:latin typeface="LMSans10-Regular"/>
              </a:rPr>
              <a:t> that tell how many times S been added to itself and even if we knew the value of T and S we cant find the integer m </a:t>
            </a:r>
            <a:r>
              <a:rPr lang="en-US" sz="1700" i="0" dirty="0" err="1">
                <a:solidFill>
                  <a:schemeClr val="tx1">
                    <a:alpha val="60000"/>
                  </a:schemeClr>
                </a:solidFill>
                <a:effectLst/>
                <a:latin typeface="LMSans10-Regular"/>
              </a:rPr>
              <a:t>andthis</a:t>
            </a:r>
            <a:r>
              <a:rPr lang="en-US" sz="1700" i="0" dirty="0">
                <a:solidFill>
                  <a:schemeClr val="tx1">
                    <a:alpha val="60000"/>
                  </a:schemeClr>
                </a:solidFill>
                <a:effectLst/>
                <a:latin typeface="LMSans10-Regular"/>
              </a:rPr>
              <a:t> is called Discrete Logarithm Problem</a:t>
            </a:r>
            <a:r>
              <a:rPr lang="en-US" sz="1700" dirty="0">
                <a:solidFill>
                  <a:schemeClr val="tx1">
                    <a:alpha val="60000"/>
                  </a:schemeClr>
                </a:solidFill>
              </a:rPr>
              <a:t> </a:t>
            </a:r>
            <a:br>
              <a:rPr lang="en-US" sz="1700" dirty="0">
                <a:solidFill>
                  <a:schemeClr val="tx1">
                    <a:alpha val="60000"/>
                  </a:schemeClr>
                </a:solidFill>
              </a:rPr>
            </a:br>
            <a:endParaRPr lang="en-US" sz="1700" dirty="0">
              <a:solidFill>
                <a:schemeClr val="tx1">
                  <a:alpha val="60000"/>
                </a:schemeClr>
              </a:solidFill>
            </a:endParaRPr>
          </a:p>
        </p:txBody>
      </p:sp>
      <p:pic>
        <p:nvPicPr>
          <p:cNvPr id="10" name="Picture 9" descr="A picture containing text&#10;&#10;Description automatically generated">
            <a:extLst>
              <a:ext uri="{FF2B5EF4-FFF2-40B4-BE49-F238E27FC236}">
                <a16:creationId xmlns:a16="http://schemas.microsoft.com/office/drawing/2014/main" id="{D37B92D2-C41E-E845-BD59-9664470DE0CA}"/>
              </a:ext>
            </a:extLst>
          </p:cNvPr>
          <p:cNvPicPr>
            <a:picLocks noChangeAspect="1"/>
          </p:cNvPicPr>
          <p:nvPr/>
        </p:nvPicPr>
        <p:blipFill>
          <a:blip r:embed="rId2"/>
          <a:stretch>
            <a:fillRect/>
          </a:stretch>
        </p:blipFill>
        <p:spPr>
          <a:xfrm>
            <a:off x="9410700" y="0"/>
            <a:ext cx="2781300" cy="1143000"/>
          </a:xfrm>
          <a:prstGeom prst="rect">
            <a:avLst/>
          </a:prstGeom>
        </p:spPr>
      </p:pic>
      <p:sp>
        <p:nvSpPr>
          <p:cNvPr id="5" name="Slide Number Placeholder 4">
            <a:extLst>
              <a:ext uri="{FF2B5EF4-FFF2-40B4-BE49-F238E27FC236}">
                <a16:creationId xmlns:a16="http://schemas.microsoft.com/office/drawing/2014/main" id="{AFF285D6-74AE-E04D-8476-CDC23039A166}"/>
              </a:ext>
            </a:extLst>
          </p:cNvPr>
          <p:cNvSpPr>
            <a:spLocks noGrp="1"/>
          </p:cNvSpPr>
          <p:nvPr>
            <p:ph type="sldNum" sz="quarter" idx="12"/>
          </p:nvPr>
        </p:nvSpPr>
        <p:spPr/>
        <p:txBody>
          <a:bodyPr/>
          <a:lstStyle/>
          <a:p>
            <a:fld id="{C0B91729-795A-AB4F-BD93-8A9FD685D00B}" type="slidenum">
              <a:rPr lang="x-none" smtClean="0"/>
              <a:t>35</a:t>
            </a:fld>
            <a:endParaRPr lang="x-none"/>
          </a:p>
        </p:txBody>
      </p:sp>
    </p:spTree>
    <p:extLst>
      <p:ext uri="{BB962C8B-B14F-4D97-AF65-F5344CB8AC3E}">
        <p14:creationId xmlns:p14="http://schemas.microsoft.com/office/powerpoint/2010/main" val="3078149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139F69-90DB-4363-99C1-CDD094EED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FEDA66-FD94-47DF-9C35-13ADF1CA9006}"/>
              </a:ext>
            </a:extLst>
          </p:cNvPr>
          <p:cNvSpPr>
            <a:spLocks noGrp="1"/>
          </p:cNvSpPr>
          <p:nvPr>
            <p:ph type="title"/>
          </p:nvPr>
        </p:nvSpPr>
        <p:spPr>
          <a:xfrm>
            <a:off x="1252800" y="662399"/>
            <a:ext cx="5995987" cy="1494000"/>
          </a:xfrm>
        </p:spPr>
        <p:txBody>
          <a:bodyPr anchor="t">
            <a:normAutofit/>
          </a:bodyPr>
          <a:lstStyle/>
          <a:p>
            <a:r>
              <a:rPr lang="en-US" b="1" dirty="0"/>
              <a:t>Example</a:t>
            </a:r>
          </a:p>
        </p:txBody>
      </p:sp>
      <p:grpSp>
        <p:nvGrpSpPr>
          <p:cNvPr id="11" name="Group 10">
            <a:extLst>
              <a:ext uri="{FF2B5EF4-FFF2-40B4-BE49-F238E27FC236}">
                <a16:creationId xmlns:a16="http://schemas.microsoft.com/office/drawing/2014/main" id="{EF5608BC-985E-44AE-8C56-1C79902865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2" name="Freeform 6">
              <a:extLst>
                <a:ext uri="{FF2B5EF4-FFF2-40B4-BE49-F238E27FC236}">
                  <a16:creationId xmlns:a16="http://schemas.microsoft.com/office/drawing/2014/main" id="{FF652A2A-BC90-4341-B339-840F6E1C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3" name="Freeform 6">
              <a:extLst>
                <a:ext uri="{FF2B5EF4-FFF2-40B4-BE49-F238E27FC236}">
                  <a16:creationId xmlns:a16="http://schemas.microsoft.com/office/drawing/2014/main" id="{E55F3E59-21AB-424D-B654-E1B9E304F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10B3996D-3E5F-4B40-8122-26C558683CB5}"/>
              </a:ext>
            </a:extLst>
          </p:cNvPr>
          <p:cNvSpPr>
            <a:spLocks noGrp="1"/>
          </p:cNvSpPr>
          <p:nvPr>
            <p:ph idx="1"/>
          </p:nvPr>
        </p:nvSpPr>
        <p:spPr>
          <a:xfrm>
            <a:off x="1251678" y="2286000"/>
            <a:ext cx="6015897" cy="3844800"/>
          </a:xfrm>
        </p:spPr>
        <p:txBody>
          <a:bodyPr>
            <a:normAutofit/>
          </a:bodyPr>
          <a:lstStyle/>
          <a:p>
            <a:pPr marL="0" indent="0">
              <a:buNone/>
            </a:pPr>
            <a:r>
              <a:rPr lang="en-US" sz="1400" b="0" i="0">
                <a:solidFill>
                  <a:schemeClr val="tx1">
                    <a:alpha val="60000"/>
                  </a:schemeClr>
                </a:solidFill>
                <a:effectLst/>
                <a:latin typeface="LMSans10-Regular"/>
              </a:rPr>
              <a:t>In the elliptic curve group defined by</a:t>
            </a:r>
            <a:br>
              <a:rPr lang="en-US" sz="1400" b="0" i="0">
                <a:solidFill>
                  <a:schemeClr val="tx1">
                    <a:alpha val="60000"/>
                  </a:schemeClr>
                </a:solidFill>
                <a:effectLst/>
                <a:latin typeface="LMSans10-Regular"/>
              </a:rPr>
            </a:br>
            <a:r>
              <a:rPr lang="en-US" sz="1400" b="0" i="0">
                <a:solidFill>
                  <a:schemeClr val="tx1">
                    <a:alpha val="60000"/>
                  </a:schemeClr>
                </a:solidFill>
                <a:effectLst/>
                <a:latin typeface="LMSans10-Regular"/>
              </a:rPr>
              <a:t>			</a:t>
            </a:r>
            <a:r>
              <a:rPr lang="en-US" sz="1400" b="0" i="1">
                <a:solidFill>
                  <a:schemeClr val="tx1">
                    <a:alpha val="60000"/>
                  </a:schemeClr>
                </a:solidFill>
                <a:effectLst/>
                <a:latin typeface="LMSans10-Oblique"/>
              </a:rPr>
              <a:t>y</a:t>
            </a:r>
            <a:r>
              <a:rPr lang="en-US" sz="1400" b="0" i="0">
                <a:solidFill>
                  <a:schemeClr val="tx1">
                    <a:alpha val="60000"/>
                  </a:schemeClr>
                </a:solidFill>
                <a:effectLst/>
                <a:latin typeface="LMSans8-Regular"/>
              </a:rPr>
              <a:t>2 </a:t>
            </a:r>
            <a:r>
              <a:rPr lang="en-US" sz="1400" b="0" i="0">
                <a:solidFill>
                  <a:schemeClr val="tx1">
                    <a:alpha val="60000"/>
                  </a:schemeClr>
                </a:solidFill>
                <a:effectLst/>
                <a:latin typeface="LMSans10-Regular"/>
              </a:rPr>
              <a:t>= </a:t>
            </a:r>
            <a:r>
              <a:rPr lang="en-US" sz="1400" b="0" i="1">
                <a:solidFill>
                  <a:schemeClr val="tx1">
                    <a:alpha val="60000"/>
                  </a:schemeClr>
                </a:solidFill>
                <a:effectLst/>
                <a:latin typeface="LMSans10-Oblique"/>
              </a:rPr>
              <a:t>x</a:t>
            </a:r>
            <a:r>
              <a:rPr lang="en-US" sz="1400" b="0" i="0">
                <a:solidFill>
                  <a:schemeClr val="tx1">
                    <a:alpha val="60000"/>
                  </a:schemeClr>
                </a:solidFill>
                <a:effectLst/>
                <a:latin typeface="LMSans8-Regular"/>
              </a:rPr>
              <a:t>3 </a:t>
            </a:r>
            <a:r>
              <a:rPr lang="en-US" sz="1400" b="0" i="0">
                <a:solidFill>
                  <a:schemeClr val="tx1">
                    <a:alpha val="60000"/>
                  </a:schemeClr>
                </a:solidFill>
                <a:effectLst/>
                <a:latin typeface="LMSans10-Regular"/>
              </a:rPr>
              <a:t>+ 9</a:t>
            </a:r>
            <a:r>
              <a:rPr lang="en-US" sz="1400" b="0" i="1">
                <a:solidFill>
                  <a:schemeClr val="tx1">
                    <a:alpha val="60000"/>
                  </a:schemeClr>
                </a:solidFill>
                <a:effectLst/>
                <a:latin typeface="LMSans10-Oblique"/>
              </a:rPr>
              <a:t>x </a:t>
            </a:r>
            <a:r>
              <a:rPr lang="en-US" sz="1400" b="0" i="0">
                <a:solidFill>
                  <a:schemeClr val="tx1">
                    <a:alpha val="60000"/>
                  </a:schemeClr>
                </a:solidFill>
                <a:effectLst/>
                <a:latin typeface="LMSans10-Regular"/>
              </a:rPr>
              <a:t>+ 17 </a:t>
            </a:r>
            <a:r>
              <a:rPr lang="en-US" sz="1400" b="0" i="1">
                <a:solidFill>
                  <a:schemeClr val="tx1">
                    <a:alpha val="60000"/>
                  </a:schemeClr>
                </a:solidFill>
                <a:effectLst/>
                <a:latin typeface="LMSans10-Oblique"/>
              </a:rPr>
              <a:t>over F</a:t>
            </a:r>
            <a:r>
              <a:rPr lang="en-US" sz="1400" b="0" i="0">
                <a:solidFill>
                  <a:schemeClr val="tx1">
                    <a:alpha val="60000"/>
                  </a:schemeClr>
                </a:solidFill>
                <a:effectLst/>
                <a:latin typeface="LMSans8-Regular"/>
              </a:rPr>
              <a:t>23</a:t>
            </a:r>
          </a:p>
          <a:p>
            <a:pPr marL="0" indent="0">
              <a:buNone/>
            </a:pPr>
            <a:br>
              <a:rPr lang="en-US" sz="1400" b="0" i="0">
                <a:solidFill>
                  <a:schemeClr val="tx1">
                    <a:alpha val="60000"/>
                  </a:schemeClr>
                </a:solidFill>
                <a:effectLst/>
                <a:latin typeface="LMSans8-Regular"/>
              </a:rPr>
            </a:br>
            <a:r>
              <a:rPr lang="en-US" sz="1400" b="0" i="0">
                <a:solidFill>
                  <a:schemeClr val="tx1">
                    <a:alpha val="60000"/>
                  </a:schemeClr>
                </a:solidFill>
                <a:effectLst/>
                <a:latin typeface="LMSans10-Regular"/>
              </a:rPr>
              <a:t>What is the discrete logarithm k of Q = (4,5) to the base P = (16,5)?</a:t>
            </a:r>
          </a:p>
          <a:p>
            <a:pPr marL="0" indent="0">
              <a:buNone/>
            </a:pPr>
            <a:br>
              <a:rPr lang="en-US" sz="1400" b="0" i="0">
                <a:solidFill>
                  <a:schemeClr val="tx1">
                    <a:alpha val="60000"/>
                  </a:schemeClr>
                </a:solidFill>
                <a:effectLst/>
                <a:latin typeface="LMSans10-Regular"/>
              </a:rPr>
            </a:br>
            <a:r>
              <a:rPr lang="en-US" sz="1400" b="0" i="0">
                <a:solidFill>
                  <a:schemeClr val="tx1">
                    <a:alpha val="60000"/>
                  </a:schemeClr>
                </a:solidFill>
                <a:effectLst/>
                <a:latin typeface="LMSans10-Regular"/>
              </a:rPr>
              <a:t>One way to find k is to compute multiples of P until Q is found. The first</a:t>
            </a:r>
            <a:br>
              <a:rPr lang="en-US" sz="1400" b="0" i="0">
                <a:solidFill>
                  <a:schemeClr val="tx1">
                    <a:alpha val="60000"/>
                  </a:schemeClr>
                </a:solidFill>
                <a:effectLst/>
                <a:latin typeface="LMSans10-Regular"/>
              </a:rPr>
            </a:br>
            <a:r>
              <a:rPr lang="en-US" sz="1400" b="0" i="0">
                <a:solidFill>
                  <a:schemeClr val="tx1">
                    <a:alpha val="60000"/>
                  </a:schemeClr>
                </a:solidFill>
                <a:effectLst/>
                <a:latin typeface="LMSans10-Regular"/>
              </a:rPr>
              <a:t>few multiples of P are:</a:t>
            </a:r>
          </a:p>
          <a:p>
            <a:pPr marL="0" indent="0">
              <a:buNone/>
            </a:pPr>
            <a:br>
              <a:rPr lang="en-US" sz="1400" b="0" i="0">
                <a:solidFill>
                  <a:schemeClr val="tx1">
                    <a:alpha val="60000"/>
                  </a:schemeClr>
                </a:solidFill>
                <a:effectLst/>
                <a:latin typeface="LMSans10-Regular"/>
              </a:rPr>
            </a:br>
            <a:r>
              <a:rPr lang="en-US" sz="1400" b="0" i="0">
                <a:solidFill>
                  <a:schemeClr val="tx1">
                    <a:alpha val="60000"/>
                  </a:schemeClr>
                </a:solidFill>
                <a:effectLst/>
                <a:latin typeface="LMSans10-Regular"/>
              </a:rPr>
              <a:t>P = (16,5) 2P = (20,20) 3P = (14,14) 4P = (19,20) 5P = (13,10)</a:t>
            </a:r>
            <a:br>
              <a:rPr lang="en-US" sz="1400" b="0" i="0">
                <a:solidFill>
                  <a:schemeClr val="tx1">
                    <a:alpha val="60000"/>
                  </a:schemeClr>
                </a:solidFill>
                <a:effectLst/>
                <a:latin typeface="LMSans10-Regular"/>
              </a:rPr>
            </a:br>
            <a:r>
              <a:rPr lang="en-US" sz="1400" b="0" i="0">
                <a:solidFill>
                  <a:schemeClr val="tx1">
                    <a:alpha val="60000"/>
                  </a:schemeClr>
                </a:solidFill>
                <a:effectLst/>
                <a:latin typeface="LMSans10-Regular"/>
              </a:rPr>
              <a:t>6P = (7,3) 7P = (8,7) 8P = (12,17) 9P = (4,5)</a:t>
            </a:r>
          </a:p>
          <a:p>
            <a:pPr marL="0" indent="0">
              <a:buNone/>
            </a:pPr>
            <a:br>
              <a:rPr lang="en-US" sz="1400" b="0" i="0">
                <a:solidFill>
                  <a:schemeClr val="tx1">
                    <a:alpha val="60000"/>
                  </a:schemeClr>
                </a:solidFill>
                <a:effectLst/>
                <a:latin typeface="LMSans10-Regular"/>
              </a:rPr>
            </a:br>
            <a:r>
              <a:rPr lang="en-US" sz="1400" b="0" i="0">
                <a:solidFill>
                  <a:schemeClr val="tx1">
                    <a:alpha val="60000"/>
                  </a:schemeClr>
                </a:solidFill>
                <a:effectLst/>
                <a:latin typeface="LMSans10-Regular"/>
              </a:rPr>
              <a:t>Since 9P = (4,5) = Q, the discrete logarithm of Q to the base P is k = 9. In a real application, k would be large enough such that it would be infeasible to determine k in this manner</a:t>
            </a:r>
            <a:r>
              <a:rPr lang="en-US" sz="1400">
                <a:solidFill>
                  <a:schemeClr val="tx1">
                    <a:alpha val="60000"/>
                  </a:schemeClr>
                </a:solidFill>
              </a:rPr>
              <a:t> </a:t>
            </a:r>
            <a:br>
              <a:rPr lang="en-US" sz="1400">
                <a:solidFill>
                  <a:schemeClr val="tx1">
                    <a:alpha val="60000"/>
                  </a:schemeClr>
                </a:solidFill>
              </a:rPr>
            </a:br>
            <a:endParaRPr lang="en-US" sz="1400">
              <a:solidFill>
                <a:schemeClr val="tx1">
                  <a:alpha val="60000"/>
                </a:schemeClr>
              </a:solidFill>
            </a:endParaRPr>
          </a:p>
        </p:txBody>
      </p:sp>
      <p:pic>
        <p:nvPicPr>
          <p:cNvPr id="10" name="Picture 9" descr="A picture containing text&#10;&#10;Description automatically generated">
            <a:extLst>
              <a:ext uri="{FF2B5EF4-FFF2-40B4-BE49-F238E27FC236}">
                <a16:creationId xmlns:a16="http://schemas.microsoft.com/office/drawing/2014/main" id="{995362C2-11E9-CD40-9727-9E0C39C43802}"/>
              </a:ext>
            </a:extLst>
          </p:cNvPr>
          <p:cNvPicPr>
            <a:picLocks noChangeAspect="1"/>
          </p:cNvPicPr>
          <p:nvPr/>
        </p:nvPicPr>
        <p:blipFill>
          <a:blip r:embed="rId2"/>
          <a:stretch>
            <a:fillRect/>
          </a:stretch>
        </p:blipFill>
        <p:spPr>
          <a:xfrm>
            <a:off x="9410700" y="0"/>
            <a:ext cx="2781300" cy="1143000"/>
          </a:xfrm>
          <a:prstGeom prst="rect">
            <a:avLst/>
          </a:prstGeom>
        </p:spPr>
      </p:pic>
      <p:sp>
        <p:nvSpPr>
          <p:cNvPr id="5" name="Slide Number Placeholder 4">
            <a:extLst>
              <a:ext uri="{FF2B5EF4-FFF2-40B4-BE49-F238E27FC236}">
                <a16:creationId xmlns:a16="http://schemas.microsoft.com/office/drawing/2014/main" id="{D0257D29-AE89-A247-BB34-DB069C096FDE}"/>
              </a:ext>
            </a:extLst>
          </p:cNvPr>
          <p:cNvSpPr>
            <a:spLocks noGrp="1"/>
          </p:cNvSpPr>
          <p:nvPr>
            <p:ph type="sldNum" sz="quarter" idx="12"/>
          </p:nvPr>
        </p:nvSpPr>
        <p:spPr/>
        <p:txBody>
          <a:bodyPr/>
          <a:lstStyle/>
          <a:p>
            <a:fld id="{C0B91729-795A-AB4F-BD93-8A9FD685D00B}" type="slidenum">
              <a:rPr lang="x-none" smtClean="0"/>
              <a:t>36</a:t>
            </a:fld>
            <a:endParaRPr lang="x-none"/>
          </a:p>
        </p:txBody>
      </p:sp>
    </p:spTree>
    <p:extLst>
      <p:ext uri="{BB962C8B-B14F-4D97-AF65-F5344CB8AC3E}">
        <p14:creationId xmlns:p14="http://schemas.microsoft.com/office/powerpoint/2010/main" val="4280096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DD0264-B210-465F-B355-A8C0F21466F2}"/>
              </a:ext>
            </a:extLst>
          </p:cNvPr>
          <p:cNvSpPr>
            <a:spLocks noGrp="1"/>
          </p:cNvSpPr>
          <p:nvPr>
            <p:ph type="title"/>
          </p:nvPr>
        </p:nvSpPr>
        <p:spPr>
          <a:xfrm>
            <a:off x="1271588" y="662400"/>
            <a:ext cx="10055721" cy="1325563"/>
          </a:xfrm>
        </p:spPr>
        <p:txBody>
          <a:bodyPr anchor="t">
            <a:normAutofit/>
          </a:bodyPr>
          <a:lstStyle/>
          <a:p>
            <a:r>
              <a:rPr lang="en-US" b="1" dirty="0"/>
              <a:t>How To Solve </a:t>
            </a:r>
            <a:r>
              <a:rPr lang="en-US" b="1" dirty="0" err="1"/>
              <a:t>ECDLP</a:t>
            </a:r>
            <a:r>
              <a:rPr lang="en-US" b="1" dirty="0"/>
              <a:t>?</a:t>
            </a:r>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C5F2C0F1-DD55-457F-8665-A318812E17BB}"/>
              </a:ext>
            </a:extLst>
          </p:cNvPr>
          <p:cNvSpPr>
            <a:spLocks noGrp="1"/>
          </p:cNvSpPr>
          <p:nvPr>
            <p:ph idx="1"/>
          </p:nvPr>
        </p:nvSpPr>
        <p:spPr>
          <a:xfrm>
            <a:off x="1251678" y="2286001"/>
            <a:ext cx="10089112" cy="3909599"/>
          </a:xfrm>
        </p:spPr>
        <p:txBody>
          <a:bodyPr>
            <a:normAutofit/>
          </a:bodyPr>
          <a:lstStyle/>
          <a:p>
            <a:pPr marL="0" indent="0">
              <a:buNone/>
            </a:pPr>
            <a:r>
              <a:rPr lang="en-US" sz="2000" b="1">
                <a:solidFill>
                  <a:schemeClr val="tx1">
                    <a:alpha val="60000"/>
                  </a:schemeClr>
                </a:solidFill>
              </a:rPr>
              <a:t>Exhaustive Search Method</a:t>
            </a:r>
          </a:p>
          <a:p>
            <a:pPr marL="0" indent="0">
              <a:buNone/>
            </a:pPr>
            <a:endParaRPr lang="en-US" sz="2000" b="0" i="0">
              <a:solidFill>
                <a:schemeClr val="tx1">
                  <a:alpha val="60000"/>
                </a:schemeClr>
              </a:solidFill>
              <a:effectLst/>
              <a:latin typeface="LMSans10-Regular"/>
            </a:endParaRPr>
          </a:p>
          <a:p>
            <a:pPr marL="0" indent="0">
              <a:buNone/>
            </a:pPr>
            <a:endParaRPr lang="en-US" sz="2000">
              <a:solidFill>
                <a:schemeClr val="tx1">
                  <a:alpha val="60000"/>
                </a:schemeClr>
              </a:solidFill>
              <a:latin typeface="LMSans10-Regular"/>
            </a:endParaRPr>
          </a:p>
          <a:p>
            <a:pPr marL="0" indent="0">
              <a:buNone/>
            </a:pPr>
            <a:r>
              <a:rPr lang="en-US" sz="2000" b="0" i="0">
                <a:solidFill>
                  <a:schemeClr val="tx1">
                    <a:alpha val="60000"/>
                  </a:schemeClr>
                </a:solidFill>
                <a:effectLst/>
                <a:latin typeface="LMSans10-Regular"/>
              </a:rPr>
              <a:t>Compute </a:t>
            </a:r>
            <a:r>
              <a:rPr lang="en-US" sz="2000" b="0" i="1">
                <a:solidFill>
                  <a:schemeClr val="tx1">
                    <a:alpha val="60000"/>
                  </a:schemeClr>
                </a:solidFill>
                <a:effectLst/>
                <a:latin typeface="LMSans10-Oblique"/>
              </a:rPr>
              <a:t>m</a:t>
            </a:r>
            <a:r>
              <a:rPr lang="en-US" sz="2000" b="0" i="0">
                <a:solidFill>
                  <a:schemeClr val="tx1">
                    <a:alpha val="60000"/>
                  </a:schemeClr>
                </a:solidFill>
                <a:effectLst/>
                <a:latin typeface="LMSans8-Regular"/>
              </a:rPr>
              <a:t>1</a:t>
            </a:r>
            <a:r>
              <a:rPr lang="en-US" sz="2000" b="0" i="1">
                <a:solidFill>
                  <a:schemeClr val="tx1">
                    <a:alpha val="60000"/>
                  </a:schemeClr>
                </a:solidFill>
                <a:effectLst/>
                <a:latin typeface="LMSans10-Oblique"/>
              </a:rPr>
              <a:t>S</a:t>
            </a:r>
            <a:r>
              <a:rPr lang="en-US" sz="2000" b="0" i="1">
                <a:solidFill>
                  <a:schemeClr val="tx1">
                    <a:alpha val="60000"/>
                  </a:schemeClr>
                </a:solidFill>
                <a:effectLst/>
                <a:latin typeface="LMMathItalic10-Regular"/>
              </a:rPr>
              <a:t>, </a:t>
            </a:r>
            <a:r>
              <a:rPr lang="en-US" sz="2000" b="0" i="1">
                <a:solidFill>
                  <a:schemeClr val="tx1">
                    <a:alpha val="60000"/>
                  </a:schemeClr>
                </a:solidFill>
                <a:effectLst/>
                <a:latin typeface="LMSans10-Oblique"/>
              </a:rPr>
              <a:t>m</a:t>
            </a:r>
            <a:r>
              <a:rPr lang="en-US" sz="2000" b="0" i="0">
                <a:solidFill>
                  <a:schemeClr val="tx1">
                    <a:alpha val="60000"/>
                  </a:schemeClr>
                </a:solidFill>
                <a:effectLst/>
                <a:latin typeface="LMSans8-Regular"/>
              </a:rPr>
              <a:t>2</a:t>
            </a:r>
            <a:r>
              <a:rPr lang="en-US" sz="2000" b="0" i="1">
                <a:solidFill>
                  <a:schemeClr val="tx1">
                    <a:alpha val="60000"/>
                  </a:schemeClr>
                </a:solidFill>
                <a:effectLst/>
                <a:latin typeface="LMSans10-Oblique"/>
              </a:rPr>
              <a:t>S</a:t>
            </a:r>
            <a:r>
              <a:rPr lang="en-US" sz="2000" b="0" i="1">
                <a:solidFill>
                  <a:schemeClr val="tx1">
                    <a:alpha val="60000"/>
                  </a:schemeClr>
                </a:solidFill>
                <a:effectLst/>
                <a:latin typeface="LMMathItalic10-Regular"/>
              </a:rPr>
              <a:t>, </a:t>
            </a:r>
            <a:r>
              <a:rPr lang="en-US" sz="2000" b="0" i="1">
                <a:solidFill>
                  <a:schemeClr val="tx1">
                    <a:alpha val="60000"/>
                  </a:schemeClr>
                </a:solidFill>
                <a:effectLst/>
                <a:latin typeface="LMSans10-Oblique"/>
              </a:rPr>
              <a:t>m</a:t>
            </a:r>
            <a:r>
              <a:rPr lang="en-US" sz="2000" b="0" i="0">
                <a:solidFill>
                  <a:schemeClr val="tx1">
                    <a:alpha val="60000"/>
                  </a:schemeClr>
                </a:solidFill>
                <a:effectLst/>
                <a:latin typeface="LMSans8-Regular"/>
              </a:rPr>
              <a:t>3</a:t>
            </a:r>
            <a:r>
              <a:rPr lang="en-US" sz="2000" b="0" i="1">
                <a:solidFill>
                  <a:schemeClr val="tx1">
                    <a:alpha val="60000"/>
                  </a:schemeClr>
                </a:solidFill>
                <a:effectLst/>
                <a:latin typeface="LMSans10-Oblique"/>
              </a:rPr>
              <a:t>S </a:t>
            </a:r>
            <a:r>
              <a:rPr lang="en-US" sz="2000" b="0" i="0">
                <a:solidFill>
                  <a:schemeClr val="tx1">
                    <a:alpha val="60000"/>
                  </a:schemeClr>
                </a:solidFill>
                <a:effectLst/>
                <a:latin typeface="LMSans10-Regular"/>
              </a:rPr>
              <a:t>for randomly chosen values m1, m2 ,m3 until</a:t>
            </a:r>
            <a:br>
              <a:rPr lang="en-US" sz="2000" b="0" i="0">
                <a:solidFill>
                  <a:schemeClr val="tx1">
                    <a:alpha val="60000"/>
                  </a:schemeClr>
                </a:solidFill>
                <a:effectLst/>
                <a:latin typeface="LMSans10-Regular"/>
              </a:rPr>
            </a:br>
            <a:r>
              <a:rPr lang="en-US" sz="2000" b="0" i="0">
                <a:solidFill>
                  <a:schemeClr val="tx1">
                    <a:alpha val="60000"/>
                  </a:schemeClr>
                </a:solidFill>
                <a:effectLst/>
                <a:latin typeface="LMSans10-Regular"/>
              </a:rPr>
              <a:t>you find a multiple with </a:t>
            </a:r>
            <a:r>
              <a:rPr lang="en-US" sz="2000" b="0" i="1">
                <a:solidFill>
                  <a:schemeClr val="tx1">
                    <a:alpha val="60000"/>
                  </a:schemeClr>
                </a:solidFill>
                <a:effectLst/>
                <a:latin typeface="LMSans10-Oblique"/>
              </a:rPr>
              <a:t>mS </a:t>
            </a:r>
            <a:r>
              <a:rPr lang="en-US" sz="2000" b="0" i="0">
                <a:solidFill>
                  <a:schemeClr val="tx1">
                    <a:alpha val="60000"/>
                  </a:schemeClr>
                </a:solidFill>
                <a:effectLst/>
                <a:latin typeface="LMSans10-Regular"/>
              </a:rPr>
              <a:t>= </a:t>
            </a:r>
            <a:r>
              <a:rPr lang="en-US" sz="2000" b="0" i="1">
                <a:solidFill>
                  <a:schemeClr val="tx1">
                    <a:alpha val="60000"/>
                  </a:schemeClr>
                </a:solidFill>
                <a:effectLst/>
                <a:latin typeface="LMSans10-Oblique"/>
              </a:rPr>
              <a:t>T</a:t>
            </a:r>
            <a:r>
              <a:rPr lang="en-US" sz="2000" b="0" i="0">
                <a:solidFill>
                  <a:schemeClr val="tx1">
                    <a:alpha val="60000"/>
                  </a:schemeClr>
                </a:solidFill>
                <a:effectLst/>
                <a:latin typeface="LMSans10-Regular"/>
              </a:rPr>
              <a:t>. Expected running time is O(p), since</a:t>
            </a:r>
            <a:br>
              <a:rPr lang="en-US" sz="2000" b="0" i="0">
                <a:solidFill>
                  <a:schemeClr val="tx1">
                    <a:alpha val="60000"/>
                  </a:schemeClr>
                </a:solidFill>
                <a:effectLst/>
                <a:latin typeface="LMSans10-Regular"/>
              </a:rPr>
            </a:br>
            <a:r>
              <a:rPr lang="en-US" sz="2000" b="0" i="1">
                <a:solidFill>
                  <a:schemeClr val="tx1">
                    <a:alpha val="60000"/>
                  </a:schemeClr>
                </a:solidFill>
                <a:effectLst/>
                <a:latin typeface="LMSans10-Oblique"/>
              </a:rPr>
              <a:t>E</a:t>
            </a:r>
            <a:r>
              <a:rPr lang="en-US" sz="2000" b="0" i="0">
                <a:solidFill>
                  <a:schemeClr val="tx1">
                    <a:alpha val="60000"/>
                  </a:schemeClr>
                </a:solidFill>
                <a:effectLst/>
                <a:latin typeface="LMSans10-Regular"/>
              </a:rPr>
              <a:t>(</a:t>
            </a:r>
            <a:r>
              <a:rPr lang="en-US" sz="2000" b="0" i="1">
                <a:solidFill>
                  <a:schemeClr val="tx1">
                    <a:alpha val="60000"/>
                  </a:schemeClr>
                </a:solidFill>
                <a:effectLst/>
                <a:latin typeface="LMSans10-Oblique"/>
              </a:rPr>
              <a:t>Fp</a:t>
            </a:r>
            <a:r>
              <a:rPr lang="en-US" sz="2000" b="0" i="0">
                <a:solidFill>
                  <a:schemeClr val="tx1">
                    <a:alpha val="60000"/>
                  </a:schemeClr>
                </a:solidFill>
                <a:effectLst/>
                <a:latin typeface="LMSans10-Regular"/>
              </a:rPr>
              <a:t>) = </a:t>
            </a:r>
            <a:r>
              <a:rPr lang="en-US" sz="2000" b="0" i="1">
                <a:solidFill>
                  <a:schemeClr val="tx1">
                    <a:alpha val="60000"/>
                  </a:schemeClr>
                </a:solidFill>
                <a:effectLst/>
                <a:latin typeface="LMSans10-Oblique"/>
              </a:rPr>
              <a:t>O</a:t>
            </a:r>
            <a:r>
              <a:rPr lang="en-US" sz="2000" b="0" i="0">
                <a:solidFill>
                  <a:schemeClr val="tx1">
                    <a:alpha val="60000"/>
                  </a:schemeClr>
                </a:solidFill>
                <a:effectLst/>
                <a:latin typeface="LMSans10-Regular"/>
              </a:rPr>
              <a:t>(</a:t>
            </a:r>
            <a:r>
              <a:rPr lang="en-US" sz="2000" b="0" i="1">
                <a:solidFill>
                  <a:schemeClr val="tx1">
                    <a:alpha val="60000"/>
                  </a:schemeClr>
                </a:solidFill>
                <a:effectLst/>
                <a:latin typeface="LMSans10-Oblique"/>
              </a:rPr>
              <a:t>p</a:t>
            </a:r>
            <a:r>
              <a:rPr lang="en-US" sz="2000" b="0" i="0">
                <a:solidFill>
                  <a:schemeClr val="tx1">
                    <a:alpha val="60000"/>
                  </a:schemeClr>
                </a:solidFill>
                <a:effectLst/>
                <a:latin typeface="LMSans10-Regular"/>
              </a:rPr>
              <a:t>) and this also called Brute Force Technique</a:t>
            </a:r>
            <a:r>
              <a:rPr lang="en-US" sz="2000">
                <a:solidFill>
                  <a:schemeClr val="tx1">
                    <a:alpha val="60000"/>
                  </a:schemeClr>
                </a:solidFill>
              </a:rPr>
              <a:t> </a:t>
            </a:r>
            <a:br>
              <a:rPr lang="en-US" sz="2000">
                <a:solidFill>
                  <a:schemeClr val="tx1">
                    <a:alpha val="60000"/>
                  </a:schemeClr>
                </a:solidFill>
              </a:rPr>
            </a:br>
            <a:endParaRPr lang="en-US" sz="2000" b="1">
              <a:solidFill>
                <a:schemeClr val="tx1">
                  <a:alpha val="60000"/>
                </a:schemeClr>
              </a:solidFill>
            </a:endParaRPr>
          </a:p>
        </p:txBody>
      </p:sp>
      <p:pic>
        <p:nvPicPr>
          <p:cNvPr id="9" name="Picture 8" descr="A picture containing text&#10;&#10;Description automatically generated">
            <a:extLst>
              <a:ext uri="{FF2B5EF4-FFF2-40B4-BE49-F238E27FC236}">
                <a16:creationId xmlns:a16="http://schemas.microsoft.com/office/drawing/2014/main" id="{AA3BA670-5531-E344-9637-A6DF4C179F19}"/>
              </a:ext>
            </a:extLst>
          </p:cNvPr>
          <p:cNvPicPr>
            <a:picLocks noChangeAspect="1"/>
          </p:cNvPicPr>
          <p:nvPr/>
        </p:nvPicPr>
        <p:blipFill>
          <a:blip r:embed="rId2"/>
          <a:stretch>
            <a:fillRect/>
          </a:stretch>
        </p:blipFill>
        <p:spPr>
          <a:xfrm>
            <a:off x="9410700" y="0"/>
            <a:ext cx="2781300" cy="1143000"/>
          </a:xfrm>
          <a:prstGeom prst="rect">
            <a:avLst/>
          </a:prstGeom>
        </p:spPr>
      </p:pic>
      <p:sp>
        <p:nvSpPr>
          <p:cNvPr id="4" name="Slide Number Placeholder 3">
            <a:extLst>
              <a:ext uri="{FF2B5EF4-FFF2-40B4-BE49-F238E27FC236}">
                <a16:creationId xmlns:a16="http://schemas.microsoft.com/office/drawing/2014/main" id="{78CDD39E-BF46-9642-9415-E5682C6854E8}"/>
              </a:ext>
            </a:extLst>
          </p:cNvPr>
          <p:cNvSpPr>
            <a:spLocks noGrp="1"/>
          </p:cNvSpPr>
          <p:nvPr>
            <p:ph type="sldNum" sz="quarter" idx="12"/>
          </p:nvPr>
        </p:nvSpPr>
        <p:spPr/>
        <p:txBody>
          <a:bodyPr/>
          <a:lstStyle/>
          <a:p>
            <a:fld id="{C0B91729-795A-AB4F-BD93-8A9FD685D00B}" type="slidenum">
              <a:rPr lang="x-none" smtClean="0"/>
              <a:t>37</a:t>
            </a:fld>
            <a:endParaRPr lang="x-none"/>
          </a:p>
        </p:txBody>
      </p:sp>
    </p:spTree>
    <p:extLst>
      <p:ext uri="{BB962C8B-B14F-4D97-AF65-F5344CB8AC3E}">
        <p14:creationId xmlns:p14="http://schemas.microsoft.com/office/powerpoint/2010/main" val="1980898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00BDE7-2135-430C-A48E-33D32758CD4E}"/>
              </a:ext>
            </a:extLst>
          </p:cNvPr>
          <p:cNvSpPr>
            <a:spLocks noGrp="1"/>
          </p:cNvSpPr>
          <p:nvPr>
            <p:ph type="title"/>
          </p:nvPr>
        </p:nvSpPr>
        <p:spPr>
          <a:xfrm>
            <a:off x="1271588" y="662400"/>
            <a:ext cx="10055721" cy="1325563"/>
          </a:xfrm>
        </p:spPr>
        <p:txBody>
          <a:bodyPr anchor="t">
            <a:normAutofit/>
          </a:bodyPr>
          <a:lstStyle/>
          <a:p>
            <a:r>
              <a:rPr lang="en-US" b="1" dirty="0"/>
              <a:t>Collision Search Method</a:t>
            </a:r>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02CADAC6-1253-43B3-A794-E3E6EE7344E8}"/>
              </a:ext>
            </a:extLst>
          </p:cNvPr>
          <p:cNvSpPr>
            <a:spLocks noGrp="1"/>
          </p:cNvSpPr>
          <p:nvPr>
            <p:ph idx="1"/>
          </p:nvPr>
        </p:nvSpPr>
        <p:spPr>
          <a:xfrm>
            <a:off x="1251678" y="2286001"/>
            <a:ext cx="10089112" cy="3909599"/>
          </a:xfrm>
        </p:spPr>
        <p:txBody>
          <a:bodyPr>
            <a:normAutofit/>
          </a:bodyPr>
          <a:lstStyle/>
          <a:p>
            <a:r>
              <a:rPr lang="en-US" sz="2000" b="0" i="0">
                <a:solidFill>
                  <a:schemeClr val="tx1">
                    <a:alpha val="60000"/>
                  </a:schemeClr>
                </a:solidFill>
                <a:effectLst/>
                <a:latin typeface="LMSans10-Regular"/>
              </a:rPr>
              <a:t>It is also known as Baby Steps Giant Steps and it is a meet-in-the-middle algorithm computing the discrete logarithm</a:t>
            </a:r>
          </a:p>
          <a:p>
            <a:r>
              <a:rPr lang="en-US" sz="2000" b="0" i="0">
                <a:solidFill>
                  <a:schemeClr val="tx1">
                    <a:alpha val="60000"/>
                  </a:schemeClr>
                </a:solidFill>
                <a:effectLst/>
                <a:latin typeface="LMSans10-Regular"/>
              </a:rPr>
              <a:t>This method was developed by D. Shanks requires N steps and N storage.</a:t>
            </a:r>
          </a:p>
          <a:p>
            <a:r>
              <a:rPr lang="en-US" sz="2000" b="0" i="0">
                <a:solidFill>
                  <a:schemeClr val="tx1">
                    <a:alpha val="60000"/>
                  </a:schemeClr>
                </a:solidFill>
                <a:effectLst/>
                <a:latin typeface="LMSans10-Regular"/>
              </a:rPr>
              <a:t>The algorithm is based on a space time trade off. It is a fairly simple modification of trial multiplication, the naive method of finding discrete logarithms. Expected running time is O(</a:t>
            </a:r>
            <a:r>
              <a:rPr lang="en-US" sz="2000" b="0" i="1">
                <a:solidFill>
                  <a:schemeClr val="tx1">
                    <a:alpha val="60000"/>
                  </a:schemeClr>
                </a:solidFill>
                <a:effectLst/>
                <a:latin typeface="LMMathSymbols10-Regular"/>
              </a:rPr>
              <a:t>√</a:t>
            </a:r>
            <a:r>
              <a:rPr lang="en-US" sz="2000" b="0" i="1">
                <a:solidFill>
                  <a:schemeClr val="tx1">
                    <a:alpha val="60000"/>
                  </a:schemeClr>
                </a:solidFill>
                <a:effectLst/>
                <a:latin typeface="LMSans10-Oblique"/>
              </a:rPr>
              <a:t>p </a:t>
            </a:r>
            <a:r>
              <a:rPr lang="en-US" sz="2000" b="0" i="0">
                <a:solidFill>
                  <a:schemeClr val="tx1">
                    <a:alpha val="60000"/>
                  </a:schemeClr>
                </a:solidFill>
                <a:effectLst/>
                <a:latin typeface="LMSans10-Regular"/>
              </a:rPr>
              <a:t>) by the birthday paradox</a:t>
            </a:r>
            <a:r>
              <a:rPr lang="en-US" sz="2000">
                <a:solidFill>
                  <a:schemeClr val="tx1">
                    <a:alpha val="60000"/>
                  </a:schemeClr>
                </a:solidFill>
              </a:rPr>
              <a:t> </a:t>
            </a:r>
            <a:br>
              <a:rPr lang="en-US" sz="2000">
                <a:solidFill>
                  <a:schemeClr val="tx1">
                    <a:alpha val="60000"/>
                  </a:schemeClr>
                </a:solidFill>
              </a:rPr>
            </a:br>
            <a:endParaRPr lang="en-US" sz="2000">
              <a:solidFill>
                <a:schemeClr val="tx1">
                  <a:alpha val="60000"/>
                </a:schemeClr>
              </a:solidFill>
            </a:endParaRPr>
          </a:p>
        </p:txBody>
      </p:sp>
      <p:pic>
        <p:nvPicPr>
          <p:cNvPr id="9" name="Picture 8" descr="A picture containing text&#10;&#10;Description automatically generated">
            <a:extLst>
              <a:ext uri="{FF2B5EF4-FFF2-40B4-BE49-F238E27FC236}">
                <a16:creationId xmlns:a16="http://schemas.microsoft.com/office/drawing/2014/main" id="{9A6C65E3-3392-4E42-8E5D-5515F1934A05}"/>
              </a:ext>
            </a:extLst>
          </p:cNvPr>
          <p:cNvPicPr>
            <a:picLocks noChangeAspect="1"/>
          </p:cNvPicPr>
          <p:nvPr/>
        </p:nvPicPr>
        <p:blipFill>
          <a:blip r:embed="rId2"/>
          <a:stretch>
            <a:fillRect/>
          </a:stretch>
        </p:blipFill>
        <p:spPr>
          <a:xfrm>
            <a:off x="9410700" y="0"/>
            <a:ext cx="2781300" cy="1143000"/>
          </a:xfrm>
          <a:prstGeom prst="rect">
            <a:avLst/>
          </a:prstGeom>
        </p:spPr>
      </p:pic>
      <p:sp>
        <p:nvSpPr>
          <p:cNvPr id="4" name="Slide Number Placeholder 3">
            <a:extLst>
              <a:ext uri="{FF2B5EF4-FFF2-40B4-BE49-F238E27FC236}">
                <a16:creationId xmlns:a16="http://schemas.microsoft.com/office/drawing/2014/main" id="{8771ED0F-8A73-0B46-B9A9-80DD055B8A92}"/>
              </a:ext>
            </a:extLst>
          </p:cNvPr>
          <p:cNvSpPr>
            <a:spLocks noGrp="1"/>
          </p:cNvSpPr>
          <p:nvPr>
            <p:ph type="sldNum" sz="quarter" idx="12"/>
          </p:nvPr>
        </p:nvSpPr>
        <p:spPr/>
        <p:txBody>
          <a:bodyPr/>
          <a:lstStyle/>
          <a:p>
            <a:fld id="{C0B91729-795A-AB4F-BD93-8A9FD685D00B}" type="slidenum">
              <a:rPr lang="x-none" smtClean="0"/>
              <a:t>38</a:t>
            </a:fld>
            <a:endParaRPr lang="x-none"/>
          </a:p>
        </p:txBody>
      </p:sp>
    </p:spTree>
    <p:extLst>
      <p:ext uri="{BB962C8B-B14F-4D97-AF65-F5344CB8AC3E}">
        <p14:creationId xmlns:p14="http://schemas.microsoft.com/office/powerpoint/2010/main" val="581636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38F075-2FDE-4584-BDCB-E0EEBA328516}"/>
              </a:ext>
            </a:extLst>
          </p:cNvPr>
          <p:cNvSpPr>
            <a:spLocks noGrp="1"/>
          </p:cNvSpPr>
          <p:nvPr>
            <p:ph type="title"/>
          </p:nvPr>
        </p:nvSpPr>
        <p:spPr>
          <a:xfrm>
            <a:off x="1271588" y="662400"/>
            <a:ext cx="10055721" cy="1325563"/>
          </a:xfrm>
        </p:spPr>
        <p:txBody>
          <a:bodyPr anchor="t">
            <a:normAutofit/>
          </a:bodyPr>
          <a:lstStyle/>
          <a:p>
            <a:r>
              <a:rPr lang="en-US" b="1" dirty="0"/>
              <a:t>Example 1/2</a:t>
            </a:r>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49AEAD8F-28CE-47E8-B1C5-6AEB134AE271}"/>
              </a:ext>
            </a:extLst>
          </p:cNvPr>
          <p:cNvSpPr>
            <a:spLocks noGrp="1"/>
          </p:cNvSpPr>
          <p:nvPr>
            <p:ph idx="1"/>
          </p:nvPr>
        </p:nvSpPr>
        <p:spPr>
          <a:xfrm>
            <a:off x="1251678" y="2286001"/>
            <a:ext cx="10089112" cy="3909599"/>
          </a:xfrm>
        </p:spPr>
        <p:txBody>
          <a:bodyPr>
            <a:normAutofit/>
          </a:bodyPr>
          <a:lstStyle/>
          <a:p>
            <a:pPr marL="0" indent="0">
              <a:buNone/>
            </a:pPr>
            <a:r>
              <a:rPr lang="en-US" sz="2000" b="0" i="1" dirty="0">
                <a:solidFill>
                  <a:schemeClr val="tx1">
                    <a:alpha val="60000"/>
                  </a:schemeClr>
                </a:solidFill>
                <a:effectLst/>
                <a:latin typeface="LMMathItalic10-Regular"/>
              </a:rPr>
              <a:t>					</a:t>
            </a:r>
            <a:r>
              <a:rPr lang="en-US" sz="2000" i="1" dirty="0">
                <a:solidFill>
                  <a:schemeClr val="tx1">
                    <a:alpha val="60000"/>
                  </a:schemeClr>
                </a:solidFill>
                <a:effectLst/>
                <a:latin typeface="LMMathItalic10-Regular"/>
              </a:rPr>
              <a:t>α.</a:t>
            </a:r>
            <a:r>
              <a:rPr lang="en-US" sz="2000" i="1" dirty="0">
                <a:solidFill>
                  <a:schemeClr val="tx1">
                    <a:alpha val="60000"/>
                  </a:schemeClr>
                </a:solidFill>
                <a:effectLst/>
                <a:latin typeface="LMSans10-Oblique"/>
              </a:rPr>
              <a:t>G </a:t>
            </a:r>
            <a:r>
              <a:rPr lang="en-US" sz="2000" i="0" dirty="0">
                <a:solidFill>
                  <a:schemeClr val="tx1">
                    <a:alpha val="60000"/>
                  </a:schemeClr>
                </a:solidFill>
                <a:effectLst/>
                <a:latin typeface="LMSans10-Regular"/>
              </a:rPr>
              <a:t>= </a:t>
            </a:r>
            <a:r>
              <a:rPr lang="en-US" sz="2000" i="1" dirty="0">
                <a:solidFill>
                  <a:schemeClr val="tx1">
                    <a:alpha val="60000"/>
                  </a:schemeClr>
                </a:solidFill>
                <a:effectLst/>
                <a:latin typeface="LMSans10-Oblique"/>
              </a:rPr>
              <a:t>A</a:t>
            </a:r>
            <a:br>
              <a:rPr lang="en-US" sz="2000" i="1" dirty="0">
                <a:solidFill>
                  <a:schemeClr val="tx1">
                    <a:alpha val="60000"/>
                  </a:schemeClr>
                </a:solidFill>
                <a:effectLst/>
                <a:latin typeface="LMSans10-Oblique"/>
              </a:rPr>
            </a:br>
            <a:r>
              <a:rPr lang="en-US" sz="2000" i="1" dirty="0">
                <a:solidFill>
                  <a:schemeClr val="tx1">
                    <a:alpha val="60000"/>
                  </a:schemeClr>
                </a:solidFill>
                <a:effectLst/>
                <a:latin typeface="LMSans10-Oblique"/>
              </a:rPr>
              <a:t>					</a:t>
            </a:r>
            <a:r>
              <a:rPr lang="en-US" sz="2000" i="1" dirty="0">
                <a:solidFill>
                  <a:schemeClr val="tx1">
                    <a:alpha val="60000"/>
                  </a:schemeClr>
                </a:solidFill>
                <a:effectLst/>
                <a:latin typeface="LMMathItalic10-Regular"/>
              </a:rPr>
              <a:t>β.</a:t>
            </a:r>
            <a:r>
              <a:rPr lang="en-US" sz="2000" i="1" dirty="0">
                <a:solidFill>
                  <a:schemeClr val="tx1">
                    <a:alpha val="60000"/>
                  </a:schemeClr>
                </a:solidFill>
                <a:effectLst/>
                <a:latin typeface="LMSans10-Oblique"/>
              </a:rPr>
              <a:t>G </a:t>
            </a:r>
            <a:r>
              <a:rPr lang="en-US" sz="2000" i="0" dirty="0">
                <a:solidFill>
                  <a:schemeClr val="tx1">
                    <a:alpha val="60000"/>
                  </a:schemeClr>
                </a:solidFill>
                <a:effectLst/>
                <a:latin typeface="LMSans10-Regular"/>
              </a:rPr>
              <a:t>= </a:t>
            </a:r>
            <a:r>
              <a:rPr lang="en-US" sz="2000" i="1" dirty="0">
                <a:solidFill>
                  <a:schemeClr val="tx1">
                    <a:alpha val="60000"/>
                  </a:schemeClr>
                </a:solidFill>
                <a:effectLst/>
                <a:latin typeface="LMSans10-Oblique"/>
              </a:rPr>
              <a:t>B</a:t>
            </a:r>
          </a:p>
          <a:p>
            <a:pPr marL="0" indent="0">
              <a:buNone/>
            </a:pPr>
            <a:br>
              <a:rPr lang="en-US" sz="2000" i="1" dirty="0">
                <a:solidFill>
                  <a:schemeClr val="tx1">
                    <a:alpha val="60000"/>
                  </a:schemeClr>
                </a:solidFill>
                <a:effectLst/>
                <a:latin typeface="LMSans10-Oblique"/>
              </a:rPr>
            </a:br>
            <a:r>
              <a:rPr lang="en-US" sz="2000" i="0" dirty="0">
                <a:solidFill>
                  <a:schemeClr val="tx1">
                    <a:alpha val="60000"/>
                  </a:schemeClr>
                </a:solidFill>
                <a:effectLst/>
                <a:latin typeface="LMSans10-Regular"/>
              </a:rPr>
              <a:t>Lets say Attackers knows that the elliptic curve equation is</a:t>
            </a:r>
            <a:br>
              <a:rPr lang="en-US" sz="2000" i="0" dirty="0">
                <a:solidFill>
                  <a:schemeClr val="tx1">
                    <a:alpha val="60000"/>
                  </a:schemeClr>
                </a:solidFill>
                <a:effectLst/>
                <a:latin typeface="LMSans10-Regular"/>
              </a:rPr>
            </a:br>
            <a:r>
              <a:rPr lang="en-US" sz="2000" i="1" dirty="0">
                <a:solidFill>
                  <a:schemeClr val="tx1">
                    <a:alpha val="60000"/>
                  </a:schemeClr>
                </a:solidFill>
                <a:effectLst/>
                <a:latin typeface="LMSans10-Oblique"/>
              </a:rPr>
              <a:t>y^</a:t>
            </a:r>
            <a:r>
              <a:rPr lang="en-US" sz="2000" i="0" dirty="0">
                <a:solidFill>
                  <a:schemeClr val="tx1">
                    <a:alpha val="60000"/>
                  </a:schemeClr>
                </a:solidFill>
                <a:effectLst/>
                <a:latin typeface="LMSans8-Regular"/>
              </a:rPr>
              <a:t>2</a:t>
            </a:r>
            <a:r>
              <a:rPr lang="en-US" sz="2000" i="1" dirty="0">
                <a:solidFill>
                  <a:schemeClr val="tx1">
                    <a:alpha val="60000"/>
                  </a:schemeClr>
                </a:solidFill>
                <a:effectLst/>
                <a:latin typeface="LMSans10-Oblique"/>
              </a:rPr>
              <a:t>mod</a:t>
            </a:r>
            <a:r>
              <a:rPr lang="en-US" sz="2000" i="0" dirty="0">
                <a:solidFill>
                  <a:schemeClr val="tx1">
                    <a:alpha val="60000"/>
                  </a:schemeClr>
                </a:solidFill>
                <a:effectLst/>
                <a:latin typeface="LMSans10-Regular"/>
              </a:rPr>
              <a:t>17 = </a:t>
            </a:r>
            <a:r>
              <a:rPr lang="en-US" sz="2000" i="1" dirty="0">
                <a:solidFill>
                  <a:schemeClr val="tx1">
                    <a:alpha val="60000"/>
                  </a:schemeClr>
                </a:solidFill>
                <a:effectLst/>
                <a:latin typeface="LMSans10-Oblique"/>
              </a:rPr>
              <a:t>x^</a:t>
            </a:r>
            <a:r>
              <a:rPr lang="en-US" sz="2000" i="0" dirty="0">
                <a:solidFill>
                  <a:schemeClr val="tx1">
                    <a:alpha val="60000"/>
                  </a:schemeClr>
                </a:solidFill>
                <a:effectLst/>
                <a:latin typeface="LMSans8-Regular"/>
              </a:rPr>
              <a:t>3 </a:t>
            </a:r>
            <a:r>
              <a:rPr lang="en-US" sz="2000" i="0" dirty="0">
                <a:solidFill>
                  <a:schemeClr val="tx1">
                    <a:alpha val="60000"/>
                  </a:schemeClr>
                </a:solidFill>
                <a:effectLst/>
                <a:latin typeface="LMSans10-Regular"/>
              </a:rPr>
              <a:t>+ 2</a:t>
            </a:r>
            <a:r>
              <a:rPr lang="en-US" sz="2000" i="1" dirty="0">
                <a:solidFill>
                  <a:schemeClr val="tx1">
                    <a:alpha val="60000"/>
                  </a:schemeClr>
                </a:solidFill>
                <a:effectLst/>
                <a:latin typeface="LMSans10-Oblique"/>
              </a:rPr>
              <a:t>x </a:t>
            </a:r>
            <a:r>
              <a:rPr lang="en-US" sz="2000" i="0" dirty="0">
                <a:solidFill>
                  <a:schemeClr val="tx1">
                    <a:alpha val="60000"/>
                  </a:schemeClr>
                </a:solidFill>
                <a:effectLst/>
                <a:latin typeface="LMSans10-Regular"/>
              </a:rPr>
              <a:t>+ 2 and he know the generator point is G:(5,1), order of G is n=19 and cofactor is 1 and also know A and B which is A(10,6) B(7,6)</a:t>
            </a:r>
            <a:r>
              <a:rPr lang="en-US" sz="2000" dirty="0">
                <a:solidFill>
                  <a:schemeClr val="tx1">
                    <a:alpha val="60000"/>
                  </a:schemeClr>
                </a:solidFill>
              </a:rPr>
              <a:t> </a:t>
            </a:r>
            <a:br>
              <a:rPr lang="en-US" sz="2000" dirty="0">
                <a:solidFill>
                  <a:schemeClr val="tx1">
                    <a:alpha val="60000"/>
                  </a:schemeClr>
                </a:solidFill>
              </a:rPr>
            </a:br>
            <a:endParaRPr lang="en-US" sz="2000" dirty="0">
              <a:solidFill>
                <a:schemeClr val="tx1">
                  <a:alpha val="60000"/>
                </a:schemeClr>
              </a:solidFill>
            </a:endParaRPr>
          </a:p>
        </p:txBody>
      </p:sp>
      <p:pic>
        <p:nvPicPr>
          <p:cNvPr id="9" name="Picture 8" descr="A picture containing text&#10;&#10;Description automatically generated">
            <a:extLst>
              <a:ext uri="{FF2B5EF4-FFF2-40B4-BE49-F238E27FC236}">
                <a16:creationId xmlns:a16="http://schemas.microsoft.com/office/drawing/2014/main" id="{B3203C32-4E15-A14F-AFB9-E18A8BFF0B8F}"/>
              </a:ext>
            </a:extLst>
          </p:cNvPr>
          <p:cNvPicPr>
            <a:picLocks noChangeAspect="1"/>
          </p:cNvPicPr>
          <p:nvPr/>
        </p:nvPicPr>
        <p:blipFill>
          <a:blip r:embed="rId2"/>
          <a:stretch>
            <a:fillRect/>
          </a:stretch>
        </p:blipFill>
        <p:spPr>
          <a:xfrm>
            <a:off x="9410700" y="0"/>
            <a:ext cx="2781300" cy="1143000"/>
          </a:xfrm>
          <a:prstGeom prst="rect">
            <a:avLst/>
          </a:prstGeom>
        </p:spPr>
      </p:pic>
      <p:sp>
        <p:nvSpPr>
          <p:cNvPr id="4" name="Slide Number Placeholder 3">
            <a:extLst>
              <a:ext uri="{FF2B5EF4-FFF2-40B4-BE49-F238E27FC236}">
                <a16:creationId xmlns:a16="http://schemas.microsoft.com/office/drawing/2014/main" id="{0B542335-DB88-0A49-8611-25C2F99AF066}"/>
              </a:ext>
            </a:extLst>
          </p:cNvPr>
          <p:cNvSpPr>
            <a:spLocks noGrp="1"/>
          </p:cNvSpPr>
          <p:nvPr>
            <p:ph type="sldNum" sz="quarter" idx="12"/>
          </p:nvPr>
        </p:nvSpPr>
        <p:spPr/>
        <p:txBody>
          <a:bodyPr/>
          <a:lstStyle/>
          <a:p>
            <a:fld id="{C0B91729-795A-AB4F-BD93-8A9FD685D00B}" type="slidenum">
              <a:rPr lang="x-none" smtClean="0"/>
              <a:t>39</a:t>
            </a:fld>
            <a:endParaRPr lang="x-none"/>
          </a:p>
        </p:txBody>
      </p:sp>
    </p:spTree>
    <p:extLst>
      <p:ext uri="{BB962C8B-B14F-4D97-AF65-F5344CB8AC3E}">
        <p14:creationId xmlns:p14="http://schemas.microsoft.com/office/powerpoint/2010/main" val="1146322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0EB126-E688-B44C-9E3A-DC8045CF3F3B}"/>
              </a:ext>
            </a:extLst>
          </p:cNvPr>
          <p:cNvSpPr>
            <a:spLocks noGrp="1"/>
          </p:cNvSpPr>
          <p:nvPr>
            <p:ph type="title"/>
          </p:nvPr>
        </p:nvSpPr>
        <p:spPr>
          <a:xfrm>
            <a:off x="1271588" y="662400"/>
            <a:ext cx="10055721" cy="1325563"/>
          </a:xfrm>
        </p:spPr>
        <p:txBody>
          <a:bodyPr anchor="t">
            <a:noAutofit/>
          </a:bodyPr>
          <a:lstStyle/>
          <a:p>
            <a:r>
              <a:rPr lang="x-none" b="1" dirty="0"/>
              <a:t>Introduction to Cryptography</a:t>
            </a:r>
            <a:endParaRPr lang="x-none" dirty="0"/>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07CB044A-81F7-0446-B891-7FC0822B6305}"/>
              </a:ext>
            </a:extLst>
          </p:cNvPr>
          <p:cNvSpPr>
            <a:spLocks noGrp="1"/>
          </p:cNvSpPr>
          <p:nvPr>
            <p:ph idx="1"/>
          </p:nvPr>
        </p:nvSpPr>
        <p:spPr>
          <a:xfrm>
            <a:off x="1251678" y="2286001"/>
            <a:ext cx="10089112" cy="3909599"/>
          </a:xfrm>
        </p:spPr>
        <p:txBody>
          <a:bodyPr>
            <a:normAutofit/>
          </a:bodyPr>
          <a:lstStyle/>
          <a:p>
            <a:pPr marL="0" indent="0">
              <a:buNone/>
            </a:pPr>
            <a:r>
              <a:rPr lang="en-GB" sz="2400" dirty="0">
                <a:solidFill>
                  <a:schemeClr val="tx1">
                    <a:alpha val="60000"/>
                  </a:schemeClr>
                </a:solidFill>
              </a:rPr>
              <a:t>Popular public-key cryptography algorithms are:</a:t>
            </a:r>
          </a:p>
          <a:p>
            <a:pPr>
              <a:buFont typeface="Courier New" panose="02070309020205020404" pitchFamily="49" charset="0"/>
              <a:buChar char="o"/>
            </a:pPr>
            <a:r>
              <a:rPr lang="x-none" sz="2400" dirty="0">
                <a:solidFill>
                  <a:schemeClr val="tx1">
                    <a:alpha val="60000"/>
                  </a:schemeClr>
                </a:solidFill>
              </a:rPr>
              <a:t>Diffie Hellman </a:t>
            </a:r>
          </a:p>
          <a:p>
            <a:pPr>
              <a:buFont typeface="Courier New" panose="02070309020205020404" pitchFamily="49" charset="0"/>
              <a:buChar char="o"/>
            </a:pPr>
            <a:r>
              <a:rPr lang="x-none" sz="2400" dirty="0">
                <a:solidFill>
                  <a:schemeClr val="tx1">
                    <a:alpha val="60000"/>
                  </a:schemeClr>
                </a:solidFill>
              </a:rPr>
              <a:t>RSA</a:t>
            </a:r>
          </a:p>
          <a:p>
            <a:pPr>
              <a:buFont typeface="Courier New" panose="02070309020205020404" pitchFamily="49" charset="0"/>
              <a:buChar char="o"/>
            </a:pPr>
            <a:r>
              <a:rPr lang="x-none" sz="2400" dirty="0">
                <a:solidFill>
                  <a:schemeClr val="tx1">
                    <a:alpha val="60000"/>
                  </a:schemeClr>
                </a:solidFill>
              </a:rPr>
              <a:t>Elliptic curve cryptography</a:t>
            </a:r>
          </a:p>
        </p:txBody>
      </p:sp>
      <p:pic>
        <p:nvPicPr>
          <p:cNvPr id="9" name="Picture 8" descr="A picture containing text&#10;&#10;Description automatically generated">
            <a:extLst>
              <a:ext uri="{FF2B5EF4-FFF2-40B4-BE49-F238E27FC236}">
                <a16:creationId xmlns:a16="http://schemas.microsoft.com/office/drawing/2014/main" id="{E8B841E7-BA0A-024C-AF52-7002F5E6E3FF}"/>
              </a:ext>
            </a:extLst>
          </p:cNvPr>
          <p:cNvPicPr>
            <a:picLocks noChangeAspect="1"/>
          </p:cNvPicPr>
          <p:nvPr/>
        </p:nvPicPr>
        <p:blipFill>
          <a:blip r:embed="rId2"/>
          <a:stretch>
            <a:fillRect/>
          </a:stretch>
        </p:blipFill>
        <p:spPr>
          <a:xfrm>
            <a:off x="9410700" y="0"/>
            <a:ext cx="2781300" cy="1143000"/>
          </a:xfrm>
          <a:prstGeom prst="rect">
            <a:avLst/>
          </a:prstGeom>
        </p:spPr>
      </p:pic>
      <p:sp>
        <p:nvSpPr>
          <p:cNvPr id="4" name="Slide Number Placeholder 3">
            <a:extLst>
              <a:ext uri="{FF2B5EF4-FFF2-40B4-BE49-F238E27FC236}">
                <a16:creationId xmlns:a16="http://schemas.microsoft.com/office/drawing/2014/main" id="{98A923F1-DFEB-1C46-A2FA-B379DB506E4A}"/>
              </a:ext>
            </a:extLst>
          </p:cNvPr>
          <p:cNvSpPr>
            <a:spLocks noGrp="1"/>
          </p:cNvSpPr>
          <p:nvPr>
            <p:ph type="sldNum" sz="quarter" idx="12"/>
          </p:nvPr>
        </p:nvSpPr>
        <p:spPr/>
        <p:txBody>
          <a:bodyPr/>
          <a:lstStyle/>
          <a:p>
            <a:fld id="{C0B91729-795A-AB4F-BD93-8A9FD685D00B}" type="slidenum">
              <a:rPr lang="x-none" smtClean="0"/>
              <a:t>4</a:t>
            </a:fld>
            <a:endParaRPr lang="x-none"/>
          </a:p>
        </p:txBody>
      </p:sp>
    </p:spTree>
    <p:extLst>
      <p:ext uri="{BB962C8B-B14F-4D97-AF65-F5344CB8AC3E}">
        <p14:creationId xmlns:p14="http://schemas.microsoft.com/office/powerpoint/2010/main" val="664543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821A95-4AEC-48B6-A584-7555C9056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4874CD-23B7-471C-8A72-B9FB51349CEE}"/>
              </a:ext>
            </a:extLst>
          </p:cNvPr>
          <p:cNvSpPr>
            <a:spLocks noGrp="1"/>
          </p:cNvSpPr>
          <p:nvPr>
            <p:ph type="title"/>
          </p:nvPr>
        </p:nvSpPr>
        <p:spPr>
          <a:xfrm>
            <a:off x="1271588" y="662399"/>
            <a:ext cx="10153650" cy="1494000"/>
          </a:xfrm>
        </p:spPr>
        <p:txBody>
          <a:bodyPr anchor="t">
            <a:normAutofit/>
          </a:bodyPr>
          <a:lstStyle/>
          <a:p>
            <a:r>
              <a:rPr lang="en-US" b="1" dirty="0"/>
              <a:t>Example 2/2</a:t>
            </a:r>
          </a:p>
        </p:txBody>
      </p:sp>
      <p:grpSp>
        <p:nvGrpSpPr>
          <p:cNvPr id="11" name="Group 10">
            <a:extLst>
              <a:ext uri="{FF2B5EF4-FFF2-40B4-BE49-F238E27FC236}">
                <a16:creationId xmlns:a16="http://schemas.microsoft.com/office/drawing/2014/main" id="{69996FAB-012A-4B0F-A158-D21B9D459F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2" name="Freeform 6">
              <a:extLst>
                <a:ext uri="{FF2B5EF4-FFF2-40B4-BE49-F238E27FC236}">
                  <a16:creationId xmlns:a16="http://schemas.microsoft.com/office/drawing/2014/main" id="{E1CDEC00-6E40-4AC1-B45A-15954C78D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3" name="Freeform 6">
              <a:extLst>
                <a:ext uri="{FF2B5EF4-FFF2-40B4-BE49-F238E27FC236}">
                  <a16:creationId xmlns:a16="http://schemas.microsoft.com/office/drawing/2014/main" id="{8BF78D31-BD66-4296-ABEF-9492C4222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3" name="Content Placeholder 2">
            <a:extLst>
              <a:ext uri="{FF2B5EF4-FFF2-40B4-BE49-F238E27FC236}">
                <a16:creationId xmlns:a16="http://schemas.microsoft.com/office/drawing/2014/main" id="{499F08AE-90FD-4FC1-ADB5-68743FF94432}"/>
              </a:ext>
            </a:extLst>
          </p:cNvPr>
          <p:cNvSpPr>
            <a:spLocks noGrp="1"/>
          </p:cNvSpPr>
          <p:nvPr>
            <p:ph idx="1"/>
          </p:nvPr>
        </p:nvSpPr>
        <p:spPr>
          <a:xfrm>
            <a:off x="1251678" y="1686296"/>
            <a:ext cx="6015897" cy="4444505"/>
          </a:xfrm>
        </p:spPr>
        <p:txBody>
          <a:bodyPr>
            <a:normAutofit fontScale="40000" lnSpcReduction="20000"/>
          </a:bodyPr>
          <a:lstStyle/>
          <a:p>
            <a:r>
              <a:rPr lang="en-US" sz="4400" b="0" i="0" dirty="0">
                <a:solidFill>
                  <a:schemeClr val="tx1">
                    <a:alpha val="60000"/>
                  </a:schemeClr>
                </a:solidFill>
                <a:effectLst/>
                <a:latin typeface="LMSans10-Regular"/>
              </a:rPr>
              <a:t>Pick an integer m </a:t>
            </a:r>
            <a:r>
              <a:rPr lang="en-US" sz="4400" b="0" i="1" dirty="0">
                <a:solidFill>
                  <a:schemeClr val="tx1">
                    <a:alpha val="60000"/>
                  </a:schemeClr>
                </a:solidFill>
                <a:effectLst/>
                <a:latin typeface="LMMathItalic10-Regular"/>
              </a:rPr>
              <a:t>&gt; </a:t>
            </a:r>
            <a:r>
              <a:rPr lang="en-US" sz="4400" b="0" i="1" dirty="0">
                <a:solidFill>
                  <a:schemeClr val="tx1">
                    <a:alpha val="60000"/>
                  </a:schemeClr>
                </a:solidFill>
                <a:effectLst/>
                <a:latin typeface="LMMathSymbols10-Regular"/>
              </a:rPr>
              <a:t>√</a:t>
            </a:r>
            <a:r>
              <a:rPr lang="en-US" sz="4400" b="0" i="1" dirty="0">
                <a:solidFill>
                  <a:schemeClr val="tx1">
                    <a:alpha val="60000"/>
                  </a:schemeClr>
                </a:solidFill>
                <a:effectLst/>
                <a:latin typeface="LMSans10-Oblique"/>
              </a:rPr>
              <a:t>n </a:t>
            </a:r>
            <a:r>
              <a:rPr lang="en-US" sz="4400" b="0" i="0" dirty="0">
                <a:solidFill>
                  <a:schemeClr val="tx1">
                    <a:alpha val="60000"/>
                  </a:schemeClr>
                </a:solidFill>
                <a:effectLst/>
                <a:latin typeface="LMSans10-Regular"/>
              </a:rPr>
              <a:t>where n is the order of the cyclic group</a:t>
            </a:r>
          </a:p>
          <a:p>
            <a:r>
              <a:rPr lang="en-US" sz="4400" b="0" i="0" dirty="0">
                <a:solidFill>
                  <a:schemeClr val="tx1">
                    <a:alpha val="60000"/>
                  </a:schemeClr>
                </a:solidFill>
                <a:effectLst/>
                <a:latin typeface="LMSans10-Regular"/>
              </a:rPr>
              <a:t>Lets say he picks m=5 which is valid</a:t>
            </a:r>
          </a:p>
          <a:p>
            <a:r>
              <a:rPr lang="en-US" sz="4400" b="0" i="0" dirty="0">
                <a:solidFill>
                  <a:schemeClr val="tx1">
                    <a:alpha val="60000"/>
                  </a:schemeClr>
                </a:solidFill>
                <a:effectLst/>
                <a:latin typeface="LMSans10-Regular"/>
              </a:rPr>
              <a:t>Then he computes </a:t>
            </a:r>
            <a:r>
              <a:rPr lang="en-US" sz="4400" b="0" i="0" dirty="0" err="1">
                <a:solidFill>
                  <a:schemeClr val="tx1">
                    <a:alpha val="60000"/>
                  </a:schemeClr>
                </a:solidFill>
                <a:effectLst/>
                <a:latin typeface="LMSans10-Regular"/>
              </a:rPr>
              <a:t>mG</a:t>
            </a:r>
            <a:r>
              <a:rPr lang="en-US" sz="4400" b="0" i="0" dirty="0">
                <a:solidFill>
                  <a:schemeClr val="tx1">
                    <a:alpha val="60000"/>
                  </a:schemeClr>
                </a:solidFill>
                <a:effectLst/>
                <a:latin typeface="LMSans10-Regular"/>
              </a:rPr>
              <a:t> which is 5G = (9,16)</a:t>
            </a:r>
          </a:p>
          <a:p>
            <a:r>
              <a:rPr lang="en-US" sz="4400" b="0" i="0" dirty="0">
                <a:solidFill>
                  <a:schemeClr val="tx1">
                    <a:alpha val="60000"/>
                  </a:schemeClr>
                </a:solidFill>
                <a:effectLst/>
                <a:latin typeface="LMSans10-Regular"/>
              </a:rPr>
              <a:t>For </a:t>
            </a:r>
            <a:r>
              <a:rPr lang="en-US" sz="4400" b="0" i="0" dirty="0" err="1">
                <a:solidFill>
                  <a:schemeClr val="tx1">
                    <a:alpha val="60000"/>
                  </a:schemeClr>
                </a:solidFill>
                <a:effectLst/>
                <a:latin typeface="LMSans10-Regular"/>
              </a:rPr>
              <a:t>i</a:t>
            </a:r>
            <a:r>
              <a:rPr lang="en-US" sz="4400" b="0" i="0" dirty="0">
                <a:solidFill>
                  <a:schemeClr val="tx1">
                    <a:alpha val="60000"/>
                  </a:schemeClr>
                </a:solidFill>
                <a:effectLst/>
                <a:latin typeface="LMSans10-Regular"/>
              </a:rPr>
              <a:t>=0 to </a:t>
            </a:r>
            <a:r>
              <a:rPr lang="en-US" sz="4400" b="0" i="0" dirty="0" err="1">
                <a:solidFill>
                  <a:schemeClr val="tx1">
                    <a:alpha val="60000"/>
                  </a:schemeClr>
                </a:solidFill>
                <a:effectLst/>
                <a:latin typeface="LMSans10-Regular"/>
              </a:rPr>
              <a:t>i</a:t>
            </a:r>
            <a:r>
              <a:rPr lang="en-US" sz="4400" b="0" i="0" dirty="0">
                <a:solidFill>
                  <a:schemeClr val="tx1">
                    <a:alpha val="60000"/>
                  </a:schemeClr>
                </a:solidFill>
                <a:effectLst/>
                <a:latin typeface="LMSans10-Regular"/>
              </a:rPr>
              <a:t>=m-1 , Compute and store </a:t>
            </a:r>
            <a:r>
              <a:rPr lang="en-US" sz="4400" b="0" i="0" dirty="0" err="1">
                <a:solidFill>
                  <a:schemeClr val="tx1">
                    <a:alpha val="60000"/>
                  </a:schemeClr>
                </a:solidFill>
                <a:effectLst/>
                <a:latin typeface="LMSans10-Regular"/>
              </a:rPr>
              <a:t>i.G</a:t>
            </a:r>
            <a:br>
              <a:rPr lang="en-US" sz="4400" b="0" i="0" dirty="0">
                <a:solidFill>
                  <a:schemeClr val="tx1">
                    <a:alpha val="60000"/>
                  </a:schemeClr>
                </a:solidFill>
                <a:effectLst/>
                <a:latin typeface="LMSans10-Regular"/>
              </a:rPr>
            </a:br>
            <a:r>
              <a:rPr lang="en-US" sz="4400" b="0" i="0" dirty="0">
                <a:solidFill>
                  <a:schemeClr val="tx1">
                    <a:alpha val="60000"/>
                  </a:schemeClr>
                </a:solidFill>
                <a:effectLst/>
                <a:latin typeface="LMSans10-Regular"/>
              </a:rPr>
              <a:t>0.G = 0 1.G = (5,1) 2.G = (6,3) 3.G = (10,6) 4.G =(3,1)</a:t>
            </a:r>
          </a:p>
          <a:p>
            <a:r>
              <a:rPr lang="en-US" sz="4400" b="0" i="0" dirty="0">
                <a:solidFill>
                  <a:schemeClr val="tx1">
                    <a:alpha val="60000"/>
                  </a:schemeClr>
                </a:solidFill>
                <a:effectLst/>
                <a:latin typeface="LMSans10-Regular"/>
              </a:rPr>
              <a:t>for j=0 to j=m-1, compute and store A(or B) -</a:t>
            </a:r>
            <a:r>
              <a:rPr lang="en-US" sz="4400" b="0" i="0" dirty="0" err="1">
                <a:solidFill>
                  <a:schemeClr val="tx1">
                    <a:alpha val="60000"/>
                  </a:schemeClr>
                </a:solidFill>
                <a:effectLst/>
                <a:latin typeface="LMSans10-Regular"/>
              </a:rPr>
              <a:t>j.mG</a:t>
            </a:r>
            <a:br>
              <a:rPr lang="en-US" sz="4400" b="0" i="0" dirty="0">
                <a:solidFill>
                  <a:schemeClr val="tx1">
                    <a:alpha val="60000"/>
                  </a:schemeClr>
                </a:solidFill>
                <a:effectLst/>
                <a:latin typeface="LMSans10-Regular"/>
              </a:rPr>
            </a:br>
            <a:r>
              <a:rPr lang="en-US" sz="4400" b="0" i="0" dirty="0">
                <a:solidFill>
                  <a:schemeClr val="tx1">
                    <a:alpha val="60000"/>
                  </a:schemeClr>
                </a:solidFill>
                <a:effectLst/>
                <a:latin typeface="LMSans10-Regular"/>
              </a:rPr>
              <a:t>(10,6)-0.5.G=(10,6)-0G=(10,6)</a:t>
            </a:r>
            <a:br>
              <a:rPr lang="en-US" sz="4400" b="0" i="0" dirty="0">
                <a:solidFill>
                  <a:schemeClr val="tx1">
                    <a:alpha val="60000"/>
                  </a:schemeClr>
                </a:solidFill>
                <a:effectLst/>
                <a:latin typeface="LMSans10-Regular"/>
              </a:rPr>
            </a:br>
            <a:r>
              <a:rPr lang="en-US" sz="4400" b="0" i="0" dirty="0">
                <a:solidFill>
                  <a:schemeClr val="tx1">
                    <a:alpha val="60000"/>
                  </a:schemeClr>
                </a:solidFill>
                <a:effectLst/>
                <a:latin typeface="LMSans10-Regular"/>
              </a:rPr>
              <a:t>(10,6)-1.5.G=(10,6)-5G=(10,6)-(9,16)=(6,14) and so on</a:t>
            </a:r>
          </a:p>
          <a:p>
            <a:r>
              <a:rPr lang="en-US" sz="4400" b="0" i="0" dirty="0">
                <a:solidFill>
                  <a:schemeClr val="tx1">
                    <a:alpha val="60000"/>
                  </a:schemeClr>
                </a:solidFill>
                <a:effectLst/>
                <a:latin typeface="LMSans10-Regular"/>
              </a:rPr>
              <a:t>After computing all he makes the lists</a:t>
            </a:r>
            <a:br>
              <a:rPr lang="en-US" sz="4400" b="0" i="0" dirty="0">
                <a:solidFill>
                  <a:schemeClr val="tx1">
                    <a:alpha val="60000"/>
                  </a:schemeClr>
                </a:solidFill>
                <a:effectLst/>
                <a:latin typeface="LMSans10-Regular"/>
              </a:rPr>
            </a:br>
            <a:r>
              <a:rPr lang="en-US" sz="4400" b="0" i="0" dirty="0">
                <a:solidFill>
                  <a:schemeClr val="tx1">
                    <a:alpha val="60000"/>
                  </a:schemeClr>
                </a:solidFill>
                <a:effectLst/>
                <a:latin typeface="LMSans10-Regular"/>
              </a:rPr>
              <a:t>List 1 :(5,1),(6,3),(10,6),(3,1)</a:t>
            </a:r>
            <a:br>
              <a:rPr lang="en-US" sz="4400" b="0" i="0" dirty="0">
                <a:solidFill>
                  <a:schemeClr val="tx1">
                    <a:alpha val="60000"/>
                  </a:schemeClr>
                </a:solidFill>
                <a:effectLst/>
                <a:latin typeface="LMSans10-Regular"/>
              </a:rPr>
            </a:br>
            <a:r>
              <a:rPr lang="en-US" sz="4400" b="0" i="0" dirty="0">
                <a:solidFill>
                  <a:schemeClr val="tx1">
                    <a:alpha val="60000"/>
                  </a:schemeClr>
                </a:solidFill>
                <a:effectLst/>
                <a:latin typeface="LMSans10-Regular"/>
              </a:rPr>
              <a:t>List 2 :(10,6),(6,14),(0,11),(0,6)</a:t>
            </a:r>
          </a:p>
          <a:p>
            <a:r>
              <a:rPr lang="en-US" sz="4400" b="0" i="0" dirty="0">
                <a:solidFill>
                  <a:schemeClr val="tx1">
                    <a:alpha val="60000"/>
                  </a:schemeClr>
                </a:solidFill>
                <a:effectLst/>
                <a:latin typeface="LMSans10-Regular"/>
              </a:rPr>
              <a:t>Then he compare the value and found a match (10,6) he remember the value for </a:t>
            </a:r>
            <a:r>
              <a:rPr lang="en-US" sz="4400" b="0" i="0" dirty="0" err="1">
                <a:solidFill>
                  <a:schemeClr val="tx1">
                    <a:alpha val="60000"/>
                  </a:schemeClr>
                </a:solidFill>
                <a:effectLst/>
                <a:latin typeface="LMSans10-Regular"/>
              </a:rPr>
              <a:t>i</a:t>
            </a:r>
            <a:r>
              <a:rPr lang="en-US" sz="4400" b="0" i="0" dirty="0">
                <a:solidFill>
                  <a:schemeClr val="tx1">
                    <a:alpha val="60000"/>
                  </a:schemeClr>
                </a:solidFill>
                <a:effectLst/>
                <a:latin typeface="LMSans10-Regular"/>
              </a:rPr>
              <a:t> and j (</a:t>
            </a:r>
            <a:r>
              <a:rPr lang="en-US" sz="4400" b="0" i="0" dirty="0" err="1">
                <a:solidFill>
                  <a:schemeClr val="tx1">
                    <a:alpha val="60000"/>
                  </a:schemeClr>
                </a:solidFill>
                <a:effectLst/>
                <a:latin typeface="LMSans10-Regular"/>
              </a:rPr>
              <a:t>i</a:t>
            </a:r>
            <a:r>
              <a:rPr lang="en-US" sz="4400" b="0" i="0" dirty="0">
                <a:solidFill>
                  <a:schemeClr val="tx1">
                    <a:alpha val="60000"/>
                  </a:schemeClr>
                </a:solidFill>
                <a:effectLst/>
                <a:latin typeface="LMSans10-Regular"/>
              </a:rPr>
              <a:t>=3,j=0)for which he computer (10,6) put in this </a:t>
            </a:r>
            <a:r>
              <a:rPr lang="en-US" sz="4400" b="0" i="1" dirty="0">
                <a:solidFill>
                  <a:schemeClr val="tx1">
                    <a:alpha val="60000"/>
                  </a:schemeClr>
                </a:solidFill>
                <a:effectLst/>
                <a:latin typeface="LMMathItalic10-Regular"/>
              </a:rPr>
              <a:t>α </a:t>
            </a:r>
            <a:r>
              <a:rPr lang="en-US" sz="4400" b="0" i="0" dirty="0">
                <a:solidFill>
                  <a:schemeClr val="tx1">
                    <a:alpha val="60000"/>
                  </a:schemeClr>
                </a:solidFill>
                <a:effectLst/>
                <a:latin typeface="LMSans10-Regular"/>
              </a:rPr>
              <a:t>mod n = </a:t>
            </a:r>
            <a:r>
              <a:rPr lang="en-US" sz="4400" b="0" i="0" dirty="0" err="1">
                <a:solidFill>
                  <a:schemeClr val="tx1">
                    <a:alpha val="60000"/>
                  </a:schemeClr>
                </a:solidFill>
                <a:effectLst/>
                <a:latin typeface="LMSans10-Regular"/>
              </a:rPr>
              <a:t>i+j.m</a:t>
            </a:r>
            <a:r>
              <a:rPr lang="en-US" sz="4400" b="0" i="0" dirty="0">
                <a:solidFill>
                  <a:schemeClr val="tx1">
                    <a:alpha val="60000"/>
                  </a:schemeClr>
                </a:solidFill>
                <a:effectLst/>
                <a:latin typeface="LMSans10-Regular"/>
              </a:rPr>
              <a:t> which give you </a:t>
            </a:r>
            <a:r>
              <a:rPr lang="en-US" sz="4400" b="0" i="1" dirty="0">
                <a:solidFill>
                  <a:schemeClr val="tx1">
                    <a:alpha val="60000"/>
                  </a:schemeClr>
                </a:solidFill>
                <a:effectLst/>
                <a:latin typeface="LMMathItalic10-Regular"/>
              </a:rPr>
              <a:t>α </a:t>
            </a:r>
            <a:r>
              <a:rPr lang="en-US" sz="4400" b="0" i="0" dirty="0">
                <a:solidFill>
                  <a:schemeClr val="tx1">
                    <a:alpha val="60000"/>
                  </a:schemeClr>
                </a:solidFill>
                <a:effectLst/>
                <a:latin typeface="LMSans10-Regular"/>
              </a:rPr>
              <a:t>mod 19 =3+0.5 </a:t>
            </a:r>
            <a:r>
              <a:rPr lang="en-US" sz="4400" b="0" i="1" dirty="0">
                <a:solidFill>
                  <a:schemeClr val="tx1">
                    <a:alpha val="60000"/>
                  </a:schemeClr>
                </a:solidFill>
                <a:effectLst/>
                <a:latin typeface="LMMathItalic10-Regular"/>
              </a:rPr>
              <a:t>α </a:t>
            </a:r>
            <a:r>
              <a:rPr lang="en-US" sz="4400" b="0" i="0" dirty="0">
                <a:solidFill>
                  <a:schemeClr val="tx1">
                    <a:alpha val="60000"/>
                  </a:schemeClr>
                </a:solidFill>
                <a:effectLst/>
                <a:latin typeface="LMSans10-Regular"/>
              </a:rPr>
              <a:t>= 3</a:t>
            </a:r>
            <a:r>
              <a:rPr lang="en-US" sz="4400" dirty="0">
                <a:solidFill>
                  <a:schemeClr val="tx1">
                    <a:alpha val="60000"/>
                  </a:schemeClr>
                </a:solidFill>
              </a:rPr>
              <a:t> </a:t>
            </a:r>
            <a:br>
              <a:rPr lang="en-US" sz="1400" dirty="0">
                <a:solidFill>
                  <a:schemeClr val="tx1">
                    <a:alpha val="60000"/>
                  </a:schemeClr>
                </a:solidFill>
              </a:rPr>
            </a:br>
            <a:endParaRPr lang="en-US" sz="1400" dirty="0">
              <a:solidFill>
                <a:schemeClr val="tx1">
                  <a:alpha val="60000"/>
                </a:schemeClr>
              </a:solidFill>
            </a:endParaRPr>
          </a:p>
        </p:txBody>
      </p:sp>
      <p:pic>
        <p:nvPicPr>
          <p:cNvPr id="10" name="Picture 9" descr="A picture containing text&#10;&#10;Description automatically generated">
            <a:extLst>
              <a:ext uri="{FF2B5EF4-FFF2-40B4-BE49-F238E27FC236}">
                <a16:creationId xmlns:a16="http://schemas.microsoft.com/office/drawing/2014/main" id="{D96B13BE-4E60-B942-B5B3-DCB83A1E311F}"/>
              </a:ext>
            </a:extLst>
          </p:cNvPr>
          <p:cNvPicPr>
            <a:picLocks noChangeAspect="1"/>
          </p:cNvPicPr>
          <p:nvPr/>
        </p:nvPicPr>
        <p:blipFill>
          <a:blip r:embed="rId2"/>
          <a:stretch>
            <a:fillRect/>
          </a:stretch>
        </p:blipFill>
        <p:spPr>
          <a:xfrm>
            <a:off x="9410700" y="0"/>
            <a:ext cx="2781300" cy="1143000"/>
          </a:xfrm>
          <a:prstGeom prst="rect">
            <a:avLst/>
          </a:prstGeom>
        </p:spPr>
      </p:pic>
      <p:sp>
        <p:nvSpPr>
          <p:cNvPr id="5" name="Slide Number Placeholder 4">
            <a:extLst>
              <a:ext uri="{FF2B5EF4-FFF2-40B4-BE49-F238E27FC236}">
                <a16:creationId xmlns:a16="http://schemas.microsoft.com/office/drawing/2014/main" id="{6FB5397A-02E6-4641-818F-24A51522B0ED}"/>
              </a:ext>
            </a:extLst>
          </p:cNvPr>
          <p:cNvSpPr>
            <a:spLocks noGrp="1"/>
          </p:cNvSpPr>
          <p:nvPr>
            <p:ph type="sldNum" sz="quarter" idx="12"/>
          </p:nvPr>
        </p:nvSpPr>
        <p:spPr/>
        <p:txBody>
          <a:bodyPr/>
          <a:lstStyle/>
          <a:p>
            <a:fld id="{C0B91729-795A-AB4F-BD93-8A9FD685D00B}" type="slidenum">
              <a:rPr lang="x-none" smtClean="0"/>
              <a:t>40</a:t>
            </a:fld>
            <a:endParaRPr lang="x-none"/>
          </a:p>
        </p:txBody>
      </p:sp>
    </p:spTree>
    <p:extLst>
      <p:ext uri="{BB962C8B-B14F-4D97-AF65-F5344CB8AC3E}">
        <p14:creationId xmlns:p14="http://schemas.microsoft.com/office/powerpoint/2010/main" val="2101633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4D8207-788E-45E6-AD79-29B87BD880CB}"/>
              </a:ext>
            </a:extLst>
          </p:cNvPr>
          <p:cNvSpPr>
            <a:spLocks noGrp="1"/>
          </p:cNvSpPr>
          <p:nvPr>
            <p:ph type="title"/>
          </p:nvPr>
        </p:nvSpPr>
        <p:spPr>
          <a:xfrm>
            <a:off x="1271588" y="662400"/>
            <a:ext cx="10055721" cy="1325563"/>
          </a:xfrm>
        </p:spPr>
        <p:txBody>
          <a:bodyPr anchor="t">
            <a:normAutofit/>
          </a:bodyPr>
          <a:lstStyle/>
          <a:p>
            <a:br>
              <a:rPr lang="en-US" sz="2800"/>
            </a:br>
            <a:r>
              <a:rPr lang="en-US" sz="2800">
                <a:latin typeface="LMSans12-Regular"/>
              </a:rPr>
              <a:t>Pollards </a:t>
            </a:r>
            <a:r>
              <a:rPr lang="el-GR" sz="2800" i="1">
                <a:latin typeface="LMMathItalic12-Regular"/>
              </a:rPr>
              <a:t>ρ </a:t>
            </a:r>
            <a:r>
              <a:rPr lang="en-US" sz="2800">
                <a:latin typeface="LMSans12-Regular"/>
              </a:rPr>
              <a:t>Method</a:t>
            </a:r>
            <a:r>
              <a:rPr lang="en-US" sz="2800"/>
              <a:t> </a:t>
            </a:r>
            <a:br>
              <a:rPr lang="en-US" sz="2800"/>
            </a:br>
            <a:endParaRPr lang="en-US" sz="2800"/>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349B06F7-5192-4178-A6A7-9282640D3735}"/>
              </a:ext>
            </a:extLst>
          </p:cNvPr>
          <p:cNvSpPr>
            <a:spLocks noGrp="1"/>
          </p:cNvSpPr>
          <p:nvPr>
            <p:ph idx="1"/>
          </p:nvPr>
        </p:nvSpPr>
        <p:spPr>
          <a:xfrm>
            <a:off x="1251678" y="2286001"/>
            <a:ext cx="10089112" cy="3909599"/>
          </a:xfrm>
        </p:spPr>
        <p:txBody>
          <a:bodyPr>
            <a:normAutofit/>
          </a:bodyPr>
          <a:lstStyle/>
          <a:p>
            <a:r>
              <a:rPr lang="en-US" sz="2000" b="0" i="0">
                <a:solidFill>
                  <a:schemeClr val="tx1">
                    <a:alpha val="60000"/>
                  </a:schemeClr>
                </a:solidFill>
                <a:effectLst/>
                <a:latin typeface="LMSans10-Regular"/>
              </a:rPr>
              <a:t>Pollards Method is actually works same as Collision method but in a</a:t>
            </a:r>
            <a:br>
              <a:rPr lang="en-US" sz="2000" b="0" i="0">
                <a:solidFill>
                  <a:schemeClr val="tx1">
                    <a:alpha val="60000"/>
                  </a:schemeClr>
                </a:solidFill>
                <a:effectLst/>
                <a:latin typeface="LMSans10-Regular"/>
              </a:rPr>
            </a:br>
            <a:r>
              <a:rPr lang="en-US" sz="2000" b="0" i="0">
                <a:solidFill>
                  <a:schemeClr val="tx1">
                    <a:alpha val="60000"/>
                  </a:schemeClr>
                </a:solidFill>
                <a:effectLst/>
                <a:latin typeface="LMSans10-Regular"/>
              </a:rPr>
              <a:t>optimized manner the collision method has running time O(</a:t>
            </a:r>
            <a:r>
              <a:rPr lang="en-US" sz="2000" b="0" i="1">
                <a:solidFill>
                  <a:schemeClr val="tx1">
                    <a:alpha val="60000"/>
                  </a:schemeClr>
                </a:solidFill>
                <a:effectLst/>
                <a:latin typeface="LMMathSymbols10-Regular"/>
              </a:rPr>
              <a:t>√</a:t>
            </a:r>
            <a:r>
              <a:rPr lang="en-US" sz="2000" b="0" i="1">
                <a:solidFill>
                  <a:schemeClr val="tx1">
                    <a:alpha val="60000"/>
                  </a:schemeClr>
                </a:solidFill>
                <a:effectLst/>
                <a:latin typeface="LMSans10-Oblique"/>
              </a:rPr>
              <a:t>p</a:t>
            </a:r>
            <a:r>
              <a:rPr lang="en-US" sz="2000" b="0" i="0">
                <a:solidFill>
                  <a:schemeClr val="tx1">
                    <a:alpha val="60000"/>
                  </a:schemeClr>
                </a:solidFill>
                <a:effectLst/>
                <a:latin typeface="LMSans10-Regular"/>
              </a:rPr>
              <a:t>) but</a:t>
            </a:r>
            <a:br>
              <a:rPr lang="en-US" sz="2000" b="0" i="0">
                <a:solidFill>
                  <a:schemeClr val="tx1">
                    <a:alpha val="60000"/>
                  </a:schemeClr>
                </a:solidFill>
                <a:effectLst/>
                <a:latin typeface="LMSans10-Regular"/>
              </a:rPr>
            </a:br>
            <a:r>
              <a:rPr lang="en-US" sz="2000" b="0" i="0">
                <a:solidFill>
                  <a:schemeClr val="tx1">
                    <a:alpha val="60000"/>
                  </a:schemeClr>
                </a:solidFill>
                <a:effectLst/>
                <a:latin typeface="LMSans10-Regular"/>
              </a:rPr>
              <a:t>for the storage of the two lists it take O(</a:t>
            </a:r>
            <a:r>
              <a:rPr lang="en-US" sz="2000" b="0" i="1">
                <a:solidFill>
                  <a:schemeClr val="tx1">
                    <a:alpha val="60000"/>
                  </a:schemeClr>
                </a:solidFill>
                <a:effectLst/>
                <a:latin typeface="LMMathSymbols10-Regular"/>
              </a:rPr>
              <a:t>√</a:t>
            </a:r>
            <a:r>
              <a:rPr lang="en-US" sz="2000" b="0" i="1">
                <a:solidFill>
                  <a:schemeClr val="tx1">
                    <a:alpha val="60000"/>
                  </a:schemeClr>
                </a:solidFill>
                <a:effectLst/>
                <a:latin typeface="LMSans10-Oblique"/>
              </a:rPr>
              <a:t>p</a:t>
            </a:r>
            <a:r>
              <a:rPr lang="en-US" sz="2000" b="0" i="0">
                <a:solidFill>
                  <a:schemeClr val="tx1">
                    <a:alpha val="60000"/>
                  </a:schemeClr>
                </a:solidFill>
                <a:effectLst/>
                <a:latin typeface="LMSans10-Regular"/>
              </a:rPr>
              <a:t>) space</a:t>
            </a:r>
          </a:p>
          <a:p>
            <a:r>
              <a:rPr lang="en-US" sz="2000" b="0" i="0">
                <a:solidFill>
                  <a:schemeClr val="tx1">
                    <a:alpha val="60000"/>
                  </a:schemeClr>
                </a:solidFill>
                <a:effectLst/>
                <a:latin typeface="LMSans10-Regular"/>
              </a:rPr>
              <a:t>Pollards </a:t>
            </a:r>
            <a:r>
              <a:rPr lang="en-US" sz="2000" b="0" i="1">
                <a:solidFill>
                  <a:schemeClr val="tx1">
                    <a:alpha val="60000"/>
                  </a:schemeClr>
                </a:solidFill>
                <a:effectLst/>
                <a:latin typeface="LMMathItalic10-Regular"/>
              </a:rPr>
              <a:t>ρ </a:t>
            </a:r>
            <a:r>
              <a:rPr lang="en-US" sz="2000" b="0" i="0">
                <a:solidFill>
                  <a:schemeClr val="tx1">
                    <a:alpha val="60000"/>
                  </a:schemeClr>
                </a:solidFill>
                <a:effectLst/>
                <a:latin typeface="LMSans10-Regular"/>
              </a:rPr>
              <a:t>method also achieves the same O(</a:t>
            </a:r>
            <a:r>
              <a:rPr lang="en-US" sz="2000" b="0" i="1">
                <a:solidFill>
                  <a:schemeClr val="tx1">
                    <a:alpha val="60000"/>
                  </a:schemeClr>
                </a:solidFill>
                <a:effectLst/>
                <a:latin typeface="LMMathSymbols10-Regular"/>
              </a:rPr>
              <a:t>√</a:t>
            </a:r>
            <a:r>
              <a:rPr lang="en-US" sz="2000" b="0" i="1">
                <a:solidFill>
                  <a:schemeClr val="tx1">
                    <a:alpha val="60000"/>
                  </a:schemeClr>
                </a:solidFill>
                <a:effectLst/>
                <a:latin typeface="LMSans10-Oblique"/>
              </a:rPr>
              <a:t>p</a:t>
            </a:r>
            <a:r>
              <a:rPr lang="en-US" sz="2000" b="0" i="0">
                <a:solidFill>
                  <a:schemeClr val="tx1">
                    <a:alpha val="60000"/>
                  </a:schemeClr>
                </a:solidFill>
                <a:effectLst/>
                <a:latin typeface="LMSans10-Regular"/>
              </a:rPr>
              <a:t>) running time but</a:t>
            </a:r>
            <a:br>
              <a:rPr lang="en-US" sz="2000" b="0" i="0">
                <a:solidFill>
                  <a:schemeClr val="tx1">
                    <a:alpha val="60000"/>
                  </a:schemeClr>
                </a:solidFill>
                <a:effectLst/>
                <a:latin typeface="LMSans10-Regular"/>
              </a:rPr>
            </a:br>
            <a:r>
              <a:rPr lang="en-US" sz="2000" b="0" i="0">
                <a:solidFill>
                  <a:schemeClr val="tx1">
                    <a:alpha val="60000"/>
                  </a:schemeClr>
                </a:solidFill>
                <a:effectLst/>
                <a:latin typeface="LMSans10-Regular"/>
              </a:rPr>
              <a:t>requiring a very small amount of storage.</a:t>
            </a:r>
          </a:p>
          <a:p>
            <a:r>
              <a:rPr lang="en-US" sz="2000" b="0" i="0">
                <a:solidFill>
                  <a:schemeClr val="tx1">
                    <a:alpha val="60000"/>
                  </a:schemeClr>
                </a:solidFill>
                <a:effectLst/>
                <a:latin typeface="LMSans10-Regular"/>
              </a:rPr>
              <a:t>The idea is to traverse a “random” path through multiples mS + nT</a:t>
            </a:r>
            <a:br>
              <a:rPr lang="en-US" sz="2000" b="0" i="0">
                <a:solidFill>
                  <a:schemeClr val="tx1">
                    <a:alpha val="60000"/>
                  </a:schemeClr>
                </a:solidFill>
                <a:effectLst/>
                <a:latin typeface="LMSans10-Regular"/>
              </a:rPr>
            </a:br>
            <a:r>
              <a:rPr lang="en-US" sz="2000" b="0" i="0">
                <a:solidFill>
                  <a:schemeClr val="tx1">
                    <a:alpha val="60000"/>
                  </a:schemeClr>
                </a:solidFill>
                <a:effectLst/>
                <a:latin typeface="LMSans10-Regular"/>
              </a:rPr>
              <a:t>until finding a collision.</a:t>
            </a:r>
          </a:p>
          <a:p>
            <a:r>
              <a:rPr lang="en-US" sz="2000" b="0" i="0">
                <a:solidFill>
                  <a:schemeClr val="tx1">
                    <a:alpha val="60000"/>
                  </a:schemeClr>
                </a:solidFill>
                <a:effectLst/>
                <a:latin typeface="LMSans10-Regular"/>
              </a:rPr>
              <a:t>This path will consist of a loop with a tail attached (just like a </a:t>
            </a:r>
            <a:r>
              <a:rPr lang="en-US" sz="2000" b="0" i="1">
                <a:solidFill>
                  <a:schemeClr val="tx1">
                    <a:alpha val="60000"/>
                  </a:schemeClr>
                </a:solidFill>
                <a:effectLst/>
                <a:latin typeface="LMMathItalic10-Regular"/>
              </a:rPr>
              <a:t>ρ</a:t>
            </a:r>
            <a:br>
              <a:rPr lang="en-US" sz="2000" b="0" i="1">
                <a:solidFill>
                  <a:schemeClr val="tx1">
                    <a:alpha val="60000"/>
                  </a:schemeClr>
                </a:solidFill>
                <a:effectLst/>
                <a:latin typeface="LMMathItalic10-Regular"/>
              </a:rPr>
            </a:br>
            <a:r>
              <a:rPr lang="en-US" sz="2000" b="0" i="0">
                <a:solidFill>
                  <a:schemeClr val="tx1">
                    <a:alpha val="60000"/>
                  </a:schemeClr>
                </a:solidFill>
                <a:effectLst/>
                <a:latin typeface="LMSans10-Regular"/>
              </a:rPr>
              <a:t>letter)</a:t>
            </a:r>
            <a:r>
              <a:rPr lang="en-US" sz="2000">
                <a:solidFill>
                  <a:schemeClr val="tx1">
                    <a:alpha val="60000"/>
                  </a:schemeClr>
                </a:solidFill>
              </a:rPr>
              <a:t> </a:t>
            </a:r>
            <a:br>
              <a:rPr lang="en-US" sz="2000">
                <a:solidFill>
                  <a:schemeClr val="tx1">
                    <a:alpha val="60000"/>
                  </a:schemeClr>
                </a:solidFill>
              </a:rPr>
            </a:br>
            <a:endParaRPr lang="en-US" sz="2000">
              <a:solidFill>
                <a:schemeClr val="tx1">
                  <a:alpha val="60000"/>
                </a:schemeClr>
              </a:solidFill>
            </a:endParaRPr>
          </a:p>
        </p:txBody>
      </p:sp>
      <p:pic>
        <p:nvPicPr>
          <p:cNvPr id="9" name="Picture 8" descr="A picture containing text&#10;&#10;Description automatically generated">
            <a:extLst>
              <a:ext uri="{FF2B5EF4-FFF2-40B4-BE49-F238E27FC236}">
                <a16:creationId xmlns:a16="http://schemas.microsoft.com/office/drawing/2014/main" id="{2DFD6781-623D-F64C-82F0-5BBACCF9BCAB}"/>
              </a:ext>
            </a:extLst>
          </p:cNvPr>
          <p:cNvPicPr>
            <a:picLocks noChangeAspect="1"/>
          </p:cNvPicPr>
          <p:nvPr/>
        </p:nvPicPr>
        <p:blipFill>
          <a:blip r:embed="rId2"/>
          <a:stretch>
            <a:fillRect/>
          </a:stretch>
        </p:blipFill>
        <p:spPr>
          <a:xfrm>
            <a:off x="9410700" y="0"/>
            <a:ext cx="2781300" cy="1143000"/>
          </a:xfrm>
          <a:prstGeom prst="rect">
            <a:avLst/>
          </a:prstGeom>
        </p:spPr>
      </p:pic>
      <p:sp>
        <p:nvSpPr>
          <p:cNvPr id="4" name="Slide Number Placeholder 3">
            <a:extLst>
              <a:ext uri="{FF2B5EF4-FFF2-40B4-BE49-F238E27FC236}">
                <a16:creationId xmlns:a16="http://schemas.microsoft.com/office/drawing/2014/main" id="{3E48F8BD-D343-974F-890C-CE18DA8DBF04}"/>
              </a:ext>
            </a:extLst>
          </p:cNvPr>
          <p:cNvSpPr>
            <a:spLocks noGrp="1"/>
          </p:cNvSpPr>
          <p:nvPr>
            <p:ph type="sldNum" sz="quarter" idx="12"/>
          </p:nvPr>
        </p:nvSpPr>
        <p:spPr/>
        <p:txBody>
          <a:bodyPr/>
          <a:lstStyle/>
          <a:p>
            <a:fld id="{C0B91729-795A-AB4F-BD93-8A9FD685D00B}" type="slidenum">
              <a:rPr lang="x-none" smtClean="0"/>
              <a:t>41</a:t>
            </a:fld>
            <a:endParaRPr lang="x-none"/>
          </a:p>
        </p:txBody>
      </p:sp>
    </p:spTree>
    <p:extLst>
      <p:ext uri="{BB962C8B-B14F-4D97-AF65-F5344CB8AC3E}">
        <p14:creationId xmlns:p14="http://schemas.microsoft.com/office/powerpoint/2010/main" val="2727905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26B716-8D59-48FF-8658-7B527D5C0CB1}"/>
              </a:ext>
            </a:extLst>
          </p:cNvPr>
          <p:cNvSpPr>
            <a:spLocks noGrp="1"/>
          </p:cNvSpPr>
          <p:nvPr>
            <p:ph type="title"/>
          </p:nvPr>
        </p:nvSpPr>
        <p:spPr>
          <a:xfrm>
            <a:off x="1251677" y="662399"/>
            <a:ext cx="4357499" cy="1494000"/>
          </a:xfrm>
        </p:spPr>
        <p:txBody>
          <a:bodyPr anchor="t">
            <a:normAutofit/>
          </a:bodyPr>
          <a:lstStyle/>
          <a:p>
            <a:r>
              <a:rPr lang="en-US" b="1" dirty="0"/>
              <a:t>Example</a:t>
            </a:r>
          </a:p>
        </p:txBody>
      </p:sp>
      <p:grpSp>
        <p:nvGrpSpPr>
          <p:cNvPr id="11" name="Group 10">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2"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3"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7C069362-C832-4B2A-BECD-D9097D15440A}"/>
              </a:ext>
            </a:extLst>
          </p:cNvPr>
          <p:cNvSpPr>
            <a:spLocks noGrp="1"/>
          </p:cNvSpPr>
          <p:nvPr>
            <p:ph idx="1"/>
          </p:nvPr>
        </p:nvSpPr>
        <p:spPr>
          <a:xfrm>
            <a:off x="1251677" y="1207964"/>
            <a:ext cx="9875502" cy="5180961"/>
          </a:xfrm>
        </p:spPr>
        <p:txBody>
          <a:bodyPr>
            <a:normAutofit fontScale="40000" lnSpcReduction="20000"/>
          </a:bodyPr>
          <a:lstStyle/>
          <a:p>
            <a:pPr marL="0" indent="0">
              <a:buNone/>
            </a:pPr>
            <a:endParaRPr lang="en-US" sz="5100" b="0" i="0" dirty="0">
              <a:solidFill>
                <a:schemeClr val="tx1">
                  <a:alpha val="60000"/>
                </a:schemeClr>
              </a:solidFill>
              <a:effectLst/>
              <a:latin typeface="LMSans10-Regular"/>
            </a:endParaRPr>
          </a:p>
          <a:p>
            <a:pPr marL="0" indent="0">
              <a:buNone/>
            </a:pPr>
            <a:r>
              <a:rPr lang="en-US" sz="6000" b="0" i="0" dirty="0">
                <a:solidFill>
                  <a:schemeClr val="tx1">
                    <a:alpha val="60000"/>
                  </a:schemeClr>
                </a:solidFill>
                <a:effectLst/>
                <a:latin typeface="LMSans10-Regular"/>
              </a:rPr>
              <a:t>Given</a:t>
            </a:r>
          </a:p>
          <a:p>
            <a:r>
              <a:rPr lang="en-US" sz="6000" b="0" i="0" dirty="0">
                <a:solidFill>
                  <a:schemeClr val="tx1">
                    <a:alpha val="60000"/>
                  </a:schemeClr>
                </a:solidFill>
                <a:effectLst/>
                <a:latin typeface="LMSans10-Regular"/>
              </a:rPr>
              <a:t>a finite set S</a:t>
            </a:r>
          </a:p>
          <a:p>
            <a:r>
              <a:rPr lang="en-US" sz="6000" b="0" i="0" dirty="0">
                <a:solidFill>
                  <a:schemeClr val="tx1">
                    <a:alpha val="60000"/>
                  </a:schemeClr>
                </a:solidFill>
                <a:effectLst/>
                <a:latin typeface="LMSans10-Regular"/>
              </a:rPr>
              <a:t>a map </a:t>
            </a:r>
            <a:r>
              <a:rPr lang="en-US" sz="6000" b="0" i="0" dirty="0" err="1">
                <a:solidFill>
                  <a:schemeClr val="tx1">
                    <a:alpha val="60000"/>
                  </a:schemeClr>
                </a:solidFill>
                <a:effectLst/>
                <a:latin typeface="LMSans10-Regular"/>
              </a:rPr>
              <a:t>f:S</a:t>
            </a:r>
            <a:r>
              <a:rPr lang="en-US" sz="6000" b="0" i="0" dirty="0">
                <a:solidFill>
                  <a:schemeClr val="tx1">
                    <a:alpha val="60000"/>
                  </a:schemeClr>
                </a:solidFill>
                <a:effectLst/>
                <a:latin typeface="LMSans10-Regular"/>
              </a:rPr>
              <a:t> </a:t>
            </a:r>
            <a:r>
              <a:rPr lang="en-US" sz="6000" b="0" i="1" dirty="0">
                <a:solidFill>
                  <a:schemeClr val="tx1">
                    <a:alpha val="60000"/>
                  </a:schemeClr>
                </a:solidFill>
                <a:effectLst/>
                <a:latin typeface="LMMathSymbols10-Regular"/>
              </a:rPr>
              <a:t>→ </a:t>
            </a:r>
            <a:r>
              <a:rPr lang="en-US" sz="6000" b="0" i="1" dirty="0">
                <a:solidFill>
                  <a:schemeClr val="tx1">
                    <a:alpha val="60000"/>
                  </a:schemeClr>
                </a:solidFill>
                <a:effectLst/>
                <a:latin typeface="LMSans10-Oblique"/>
              </a:rPr>
              <a:t>S</a:t>
            </a:r>
          </a:p>
          <a:p>
            <a:r>
              <a:rPr lang="en-US" sz="6000" b="0" i="0" dirty="0">
                <a:solidFill>
                  <a:schemeClr val="tx1">
                    <a:alpha val="60000"/>
                  </a:schemeClr>
                </a:solidFill>
                <a:effectLst/>
                <a:latin typeface="LMSans10-Regular"/>
              </a:rPr>
              <a:t>a starting point </a:t>
            </a:r>
            <a:r>
              <a:rPr lang="en-US" sz="6000" b="0" i="1" dirty="0">
                <a:solidFill>
                  <a:schemeClr val="tx1">
                    <a:alpha val="60000"/>
                  </a:schemeClr>
                </a:solidFill>
                <a:effectLst/>
                <a:latin typeface="LMSans10-Oblique"/>
              </a:rPr>
              <a:t>x</a:t>
            </a:r>
            <a:r>
              <a:rPr lang="en-US" sz="6000" b="0" i="1" dirty="0">
                <a:solidFill>
                  <a:schemeClr val="tx1">
                    <a:alpha val="60000"/>
                  </a:schemeClr>
                </a:solidFill>
                <a:effectLst/>
                <a:latin typeface="LMSans8-Oblique"/>
              </a:rPr>
              <a:t>o </a:t>
            </a:r>
            <a:r>
              <a:rPr lang="en-US" sz="6000" b="0" i="1" dirty="0">
                <a:solidFill>
                  <a:schemeClr val="tx1">
                    <a:alpha val="60000"/>
                  </a:schemeClr>
                </a:solidFill>
                <a:effectLst/>
                <a:latin typeface="LMMathSymbols10-Regular"/>
              </a:rPr>
              <a:t>∈ </a:t>
            </a:r>
            <a:r>
              <a:rPr lang="en-US" sz="6000" b="0" i="0" dirty="0">
                <a:solidFill>
                  <a:schemeClr val="tx1">
                    <a:alpha val="60000"/>
                  </a:schemeClr>
                </a:solidFill>
                <a:effectLst/>
                <a:latin typeface="LMSans10-Regular"/>
              </a:rPr>
              <a:t>S</a:t>
            </a:r>
          </a:p>
          <a:p>
            <a:pPr marL="0" indent="0">
              <a:buNone/>
            </a:pPr>
            <a:endParaRPr lang="en-US" sz="6000" b="0" i="0" dirty="0">
              <a:solidFill>
                <a:schemeClr val="tx1">
                  <a:alpha val="60000"/>
                </a:schemeClr>
              </a:solidFill>
              <a:effectLst/>
              <a:latin typeface="LMSans10-Regular"/>
            </a:endParaRPr>
          </a:p>
          <a:p>
            <a:r>
              <a:rPr lang="en-US" sz="6000" b="0" i="0" dirty="0">
                <a:solidFill>
                  <a:schemeClr val="tx1">
                    <a:alpha val="60000"/>
                  </a:schemeClr>
                </a:solidFill>
                <a:effectLst/>
                <a:latin typeface="LMSans10-Regular"/>
              </a:rPr>
              <a:t>Let </a:t>
            </a:r>
            <a:r>
              <a:rPr lang="en-US" sz="6000" b="0" i="1" dirty="0">
                <a:solidFill>
                  <a:schemeClr val="tx1">
                    <a:alpha val="60000"/>
                  </a:schemeClr>
                </a:solidFill>
                <a:effectLst/>
                <a:latin typeface="LMSans10-Oblique"/>
              </a:rPr>
              <a:t>X</a:t>
            </a:r>
            <a:r>
              <a:rPr lang="en-US" sz="6000" b="0" i="1" dirty="0">
                <a:solidFill>
                  <a:schemeClr val="tx1">
                    <a:alpha val="60000"/>
                  </a:schemeClr>
                </a:solidFill>
                <a:effectLst/>
                <a:latin typeface="LMSans8-Oblique"/>
              </a:rPr>
              <a:t>i</a:t>
            </a:r>
            <a:r>
              <a:rPr lang="en-US" sz="6000" b="0" i="0" dirty="0">
                <a:solidFill>
                  <a:schemeClr val="tx1">
                    <a:alpha val="60000"/>
                  </a:schemeClr>
                </a:solidFill>
                <a:effectLst/>
                <a:latin typeface="LMSans8-Regular"/>
              </a:rPr>
              <a:t>+1 </a:t>
            </a:r>
            <a:r>
              <a:rPr lang="en-US" sz="6000" b="0" i="0" dirty="0">
                <a:solidFill>
                  <a:schemeClr val="tx1">
                    <a:alpha val="60000"/>
                  </a:schemeClr>
                </a:solidFill>
                <a:effectLst/>
                <a:latin typeface="LMSans10-Regular"/>
              </a:rPr>
              <a:t>= </a:t>
            </a:r>
            <a:r>
              <a:rPr lang="en-US" sz="6000" b="0" i="1" dirty="0">
                <a:solidFill>
                  <a:schemeClr val="tx1">
                    <a:alpha val="60000"/>
                  </a:schemeClr>
                </a:solidFill>
                <a:effectLst/>
                <a:latin typeface="LMSans10-Oblique"/>
              </a:rPr>
              <a:t>f </a:t>
            </a:r>
            <a:r>
              <a:rPr lang="en-US" sz="6000" b="0" i="0" dirty="0">
                <a:solidFill>
                  <a:schemeClr val="tx1">
                    <a:alpha val="60000"/>
                  </a:schemeClr>
                </a:solidFill>
                <a:effectLst/>
                <a:latin typeface="LMSans10-Regular"/>
              </a:rPr>
              <a:t>(</a:t>
            </a:r>
            <a:r>
              <a:rPr lang="en-US" sz="6000" b="0" i="1" dirty="0">
                <a:solidFill>
                  <a:schemeClr val="tx1">
                    <a:alpha val="60000"/>
                  </a:schemeClr>
                </a:solidFill>
                <a:effectLst/>
                <a:latin typeface="LMSans10-Oblique"/>
              </a:rPr>
              <a:t>x</a:t>
            </a:r>
            <a:r>
              <a:rPr lang="en-US" sz="6000" b="0" i="1" dirty="0">
                <a:solidFill>
                  <a:schemeClr val="tx1">
                    <a:alpha val="60000"/>
                  </a:schemeClr>
                </a:solidFill>
                <a:effectLst/>
                <a:latin typeface="LMSans8-Oblique"/>
              </a:rPr>
              <a:t>i</a:t>
            </a:r>
            <a:r>
              <a:rPr lang="en-US" sz="6000" b="0" i="0" dirty="0">
                <a:solidFill>
                  <a:schemeClr val="tx1">
                    <a:alpha val="60000"/>
                  </a:schemeClr>
                </a:solidFill>
                <a:effectLst/>
                <a:latin typeface="LMSans10-Regular"/>
              </a:rPr>
              <a:t>) we are searching for a collision, </a:t>
            </a:r>
            <a:r>
              <a:rPr lang="en-US" sz="6000" b="0" i="0" dirty="0" err="1">
                <a:solidFill>
                  <a:schemeClr val="tx1">
                    <a:alpha val="60000"/>
                  </a:schemeClr>
                </a:solidFill>
                <a:effectLst/>
                <a:latin typeface="LMSans10-Regular"/>
              </a:rPr>
              <a:t>i.e</a:t>
            </a:r>
            <a:r>
              <a:rPr lang="en-US" sz="6000" b="0" i="0" dirty="0">
                <a:solidFill>
                  <a:schemeClr val="tx1">
                    <a:alpha val="60000"/>
                  </a:schemeClr>
                </a:solidFill>
                <a:effectLst/>
                <a:latin typeface="LMSans10-Regular"/>
              </a:rPr>
              <a:t> </a:t>
            </a:r>
            <a:r>
              <a:rPr lang="en-US" sz="6000" b="0" i="1" dirty="0">
                <a:solidFill>
                  <a:schemeClr val="tx1">
                    <a:alpha val="60000"/>
                  </a:schemeClr>
                </a:solidFill>
                <a:effectLst/>
                <a:latin typeface="LMSans10-Oblique"/>
              </a:rPr>
              <a:t>x</a:t>
            </a:r>
            <a:r>
              <a:rPr lang="en-US" sz="6000" b="0" i="1" dirty="0">
                <a:solidFill>
                  <a:schemeClr val="tx1">
                    <a:alpha val="60000"/>
                  </a:schemeClr>
                </a:solidFill>
                <a:effectLst/>
                <a:latin typeface="LMSans8-Oblique"/>
              </a:rPr>
              <a:t>i </a:t>
            </a:r>
            <a:r>
              <a:rPr lang="en-US" sz="6000" b="0" i="0" dirty="0">
                <a:solidFill>
                  <a:schemeClr val="tx1">
                    <a:alpha val="60000"/>
                  </a:schemeClr>
                </a:solidFill>
                <a:effectLst/>
                <a:latin typeface="LMSans10-Regular"/>
              </a:rPr>
              <a:t>= </a:t>
            </a:r>
            <a:r>
              <a:rPr lang="en-US" sz="6000" b="0" i="1" dirty="0" err="1">
                <a:solidFill>
                  <a:schemeClr val="tx1">
                    <a:alpha val="60000"/>
                  </a:schemeClr>
                </a:solidFill>
                <a:effectLst/>
                <a:latin typeface="LMSans10-Oblique"/>
              </a:rPr>
              <a:t>X</a:t>
            </a:r>
            <a:r>
              <a:rPr lang="en-US" sz="6000" b="0" i="1" dirty="0" err="1">
                <a:solidFill>
                  <a:schemeClr val="tx1">
                    <a:alpha val="60000"/>
                  </a:schemeClr>
                </a:solidFill>
                <a:effectLst/>
                <a:latin typeface="LMSans8-Oblique"/>
              </a:rPr>
              <a:t>j</a:t>
            </a:r>
            <a:endParaRPr lang="en-US" sz="6000" b="0" i="1" dirty="0">
              <a:solidFill>
                <a:schemeClr val="tx1">
                  <a:alpha val="60000"/>
                </a:schemeClr>
              </a:solidFill>
              <a:effectLst/>
              <a:latin typeface="LMSans8-Oblique"/>
            </a:endParaRPr>
          </a:p>
          <a:p>
            <a:r>
              <a:rPr lang="en-US" sz="6000" b="0" i="0" dirty="0">
                <a:solidFill>
                  <a:schemeClr val="tx1">
                    <a:alpha val="60000"/>
                  </a:schemeClr>
                </a:solidFill>
                <a:effectLst/>
                <a:latin typeface="LMSans10-Regular"/>
              </a:rPr>
              <a:t>One way to find a collision is</a:t>
            </a:r>
            <a:br>
              <a:rPr lang="en-US" sz="6000" b="0" i="0" dirty="0">
                <a:solidFill>
                  <a:schemeClr val="tx1">
                    <a:alpha val="60000"/>
                  </a:schemeClr>
                </a:solidFill>
                <a:effectLst/>
                <a:latin typeface="LMSans10-Regular"/>
              </a:rPr>
            </a:br>
            <a:r>
              <a:rPr lang="en-US" sz="6000" b="0" i="0" dirty="0">
                <a:solidFill>
                  <a:schemeClr val="tx1">
                    <a:alpha val="60000"/>
                  </a:schemeClr>
                </a:solidFill>
                <a:effectLst/>
                <a:latin typeface="LMSans10-Regular"/>
              </a:rPr>
              <a:t>store all </a:t>
            </a:r>
            <a:r>
              <a:rPr lang="en-US" sz="6000" b="0" i="1" dirty="0">
                <a:solidFill>
                  <a:schemeClr val="tx1">
                    <a:alpha val="60000"/>
                  </a:schemeClr>
                </a:solidFill>
                <a:effectLst/>
                <a:latin typeface="LMSans10-Oblique"/>
              </a:rPr>
              <a:t>x</a:t>
            </a:r>
            <a:r>
              <a:rPr lang="en-US" sz="6000" b="0" i="0" dirty="0">
                <a:solidFill>
                  <a:schemeClr val="tx1">
                    <a:alpha val="60000"/>
                  </a:schemeClr>
                </a:solidFill>
                <a:effectLst/>
                <a:latin typeface="LMSans8-Regular"/>
              </a:rPr>
              <a:t>0</a:t>
            </a:r>
            <a:r>
              <a:rPr lang="en-US" sz="6000" b="0" i="1" dirty="0">
                <a:solidFill>
                  <a:schemeClr val="tx1">
                    <a:alpha val="60000"/>
                  </a:schemeClr>
                </a:solidFill>
                <a:effectLst/>
                <a:latin typeface="LMMathItalic10-Regular"/>
              </a:rPr>
              <a:t>, </a:t>
            </a:r>
            <a:r>
              <a:rPr lang="en-US" sz="6000" b="0" i="1" dirty="0">
                <a:solidFill>
                  <a:schemeClr val="tx1">
                    <a:alpha val="60000"/>
                  </a:schemeClr>
                </a:solidFill>
                <a:effectLst/>
                <a:latin typeface="LMSans10-Oblique"/>
              </a:rPr>
              <a:t>x</a:t>
            </a:r>
            <a:r>
              <a:rPr lang="en-US" sz="6000" b="0" i="0" dirty="0">
                <a:solidFill>
                  <a:schemeClr val="tx1">
                    <a:alpha val="60000"/>
                  </a:schemeClr>
                </a:solidFill>
                <a:effectLst/>
                <a:latin typeface="LMSans8-Regular"/>
              </a:rPr>
              <a:t>1</a:t>
            </a:r>
            <a:r>
              <a:rPr lang="en-US" sz="6000" b="0" i="1" dirty="0">
                <a:solidFill>
                  <a:schemeClr val="tx1">
                    <a:alpha val="60000"/>
                  </a:schemeClr>
                </a:solidFill>
                <a:effectLst/>
                <a:latin typeface="LMMathItalic10-Regular"/>
              </a:rPr>
              <a:t>, . . . , </a:t>
            </a:r>
            <a:r>
              <a:rPr lang="en-US" sz="6000" b="0" i="1" dirty="0" err="1">
                <a:solidFill>
                  <a:schemeClr val="tx1">
                    <a:alpha val="60000"/>
                  </a:schemeClr>
                </a:solidFill>
                <a:effectLst/>
                <a:latin typeface="LMSans10-Oblique"/>
              </a:rPr>
              <a:t>x</a:t>
            </a:r>
            <a:r>
              <a:rPr lang="en-US" sz="6000" b="0" i="1" dirty="0" err="1">
                <a:solidFill>
                  <a:schemeClr val="tx1">
                    <a:alpha val="60000"/>
                  </a:schemeClr>
                </a:solidFill>
                <a:effectLst/>
                <a:latin typeface="LMSans8-Oblique"/>
              </a:rPr>
              <a:t>j</a:t>
            </a:r>
            <a:r>
              <a:rPr lang="en-US" sz="6000" i="1" dirty="0">
                <a:solidFill>
                  <a:schemeClr val="tx1">
                    <a:alpha val="60000"/>
                  </a:schemeClr>
                </a:solidFill>
                <a:latin typeface="LMSans8-Oblique"/>
              </a:rPr>
              <a:t> </a:t>
            </a:r>
          </a:p>
          <a:p>
            <a:r>
              <a:rPr lang="en-US" sz="6000" b="0" i="1" dirty="0">
                <a:solidFill>
                  <a:schemeClr val="tx1">
                    <a:alpha val="60000"/>
                  </a:schemeClr>
                </a:solidFill>
                <a:effectLst/>
                <a:latin typeface="LMSans10-Oblique"/>
              </a:rPr>
              <a:t>x</a:t>
            </a:r>
            <a:r>
              <a:rPr lang="en-US" sz="6000" b="0" i="1" dirty="0">
                <a:solidFill>
                  <a:schemeClr val="tx1">
                    <a:alpha val="60000"/>
                  </a:schemeClr>
                </a:solidFill>
                <a:effectLst/>
                <a:latin typeface="LMSans8-Oblique"/>
              </a:rPr>
              <a:t>j</a:t>
            </a:r>
            <a:r>
              <a:rPr lang="en-US" sz="6000" b="0" i="0" dirty="0">
                <a:solidFill>
                  <a:schemeClr val="tx1">
                    <a:alpha val="60000"/>
                  </a:schemeClr>
                </a:solidFill>
                <a:effectLst/>
                <a:latin typeface="LMSans8-Regular"/>
              </a:rPr>
              <a:t>+1 </a:t>
            </a:r>
            <a:r>
              <a:rPr lang="en-US" sz="6000" b="0" i="0" dirty="0">
                <a:solidFill>
                  <a:schemeClr val="tx1">
                    <a:alpha val="60000"/>
                  </a:schemeClr>
                </a:solidFill>
                <a:effectLst/>
                <a:latin typeface="LMSans10-Regular"/>
              </a:rPr>
              <a:t>= </a:t>
            </a:r>
            <a:r>
              <a:rPr lang="en-US" sz="6000" b="0" i="1" dirty="0">
                <a:solidFill>
                  <a:schemeClr val="tx1">
                    <a:alpha val="60000"/>
                  </a:schemeClr>
                </a:solidFill>
                <a:effectLst/>
                <a:latin typeface="LMSans10-Oblique"/>
              </a:rPr>
              <a:t>f </a:t>
            </a:r>
            <a:r>
              <a:rPr lang="en-US" sz="6000" b="0" i="0" dirty="0">
                <a:solidFill>
                  <a:schemeClr val="tx1">
                    <a:alpha val="60000"/>
                  </a:schemeClr>
                </a:solidFill>
                <a:effectLst/>
                <a:latin typeface="LMSans10-Regular"/>
              </a:rPr>
              <a:t>(</a:t>
            </a:r>
            <a:r>
              <a:rPr lang="en-US" sz="6000" b="0" i="1" dirty="0" err="1">
                <a:solidFill>
                  <a:schemeClr val="tx1">
                    <a:alpha val="60000"/>
                  </a:schemeClr>
                </a:solidFill>
                <a:effectLst/>
                <a:latin typeface="LMSans10-Oblique"/>
              </a:rPr>
              <a:t>x</a:t>
            </a:r>
            <a:r>
              <a:rPr lang="en-US" sz="6000" b="0" i="1" dirty="0" err="1">
                <a:solidFill>
                  <a:schemeClr val="tx1">
                    <a:alpha val="60000"/>
                  </a:schemeClr>
                </a:solidFill>
                <a:effectLst/>
                <a:latin typeface="LMSans8-Oblique"/>
              </a:rPr>
              <a:t>j</a:t>
            </a:r>
            <a:r>
              <a:rPr lang="en-US" sz="6000" b="0" i="0" dirty="0">
                <a:solidFill>
                  <a:schemeClr val="tx1">
                    <a:alpha val="60000"/>
                  </a:schemeClr>
                </a:solidFill>
                <a:effectLst/>
                <a:latin typeface="LMSans10-Regular"/>
              </a:rPr>
              <a:t>) and compare </a:t>
            </a:r>
            <a:r>
              <a:rPr lang="en-US" sz="6000" b="0" i="1" dirty="0">
                <a:solidFill>
                  <a:schemeClr val="tx1">
                    <a:alpha val="60000"/>
                  </a:schemeClr>
                </a:solidFill>
                <a:effectLst/>
                <a:latin typeface="LMSans10-Oblique"/>
              </a:rPr>
              <a:t>x</a:t>
            </a:r>
            <a:r>
              <a:rPr lang="en-US" sz="6000" b="0" i="1" dirty="0">
                <a:solidFill>
                  <a:schemeClr val="tx1">
                    <a:alpha val="60000"/>
                  </a:schemeClr>
                </a:solidFill>
                <a:effectLst/>
                <a:latin typeface="LMSans8-Oblique"/>
              </a:rPr>
              <a:t>j</a:t>
            </a:r>
            <a:r>
              <a:rPr lang="en-US" sz="6000" b="0" i="0" dirty="0">
                <a:solidFill>
                  <a:schemeClr val="tx1">
                    <a:alpha val="60000"/>
                  </a:schemeClr>
                </a:solidFill>
                <a:effectLst/>
                <a:latin typeface="LMSans8-Regular"/>
              </a:rPr>
              <a:t>+1 </a:t>
            </a:r>
            <a:r>
              <a:rPr lang="en-US" sz="6000" b="0" i="0" dirty="0">
                <a:solidFill>
                  <a:schemeClr val="tx1">
                    <a:alpha val="60000"/>
                  </a:schemeClr>
                </a:solidFill>
                <a:effectLst/>
                <a:latin typeface="LMSans10-Regular"/>
              </a:rPr>
              <a:t>with all </a:t>
            </a:r>
            <a:r>
              <a:rPr lang="en-US" sz="6000" b="0" i="1" dirty="0">
                <a:solidFill>
                  <a:schemeClr val="tx1">
                    <a:alpha val="60000"/>
                  </a:schemeClr>
                </a:solidFill>
                <a:effectLst/>
                <a:latin typeface="LMSans10-Oblique"/>
              </a:rPr>
              <a:t>x</a:t>
            </a:r>
            <a:r>
              <a:rPr lang="en-US" sz="6000" b="0" i="0" dirty="0">
                <a:solidFill>
                  <a:schemeClr val="tx1">
                    <a:alpha val="60000"/>
                  </a:schemeClr>
                </a:solidFill>
                <a:effectLst/>
                <a:latin typeface="LMSans8-Regular"/>
              </a:rPr>
              <a:t>0</a:t>
            </a:r>
            <a:r>
              <a:rPr lang="en-US" sz="6000" b="0" i="1" dirty="0">
                <a:solidFill>
                  <a:schemeClr val="tx1">
                    <a:alpha val="60000"/>
                  </a:schemeClr>
                </a:solidFill>
                <a:effectLst/>
                <a:latin typeface="LMMathItalic10-Regular"/>
              </a:rPr>
              <a:t>, </a:t>
            </a:r>
            <a:r>
              <a:rPr lang="en-US" sz="6000" b="0" i="1" dirty="0">
                <a:solidFill>
                  <a:schemeClr val="tx1">
                    <a:alpha val="60000"/>
                  </a:schemeClr>
                </a:solidFill>
                <a:effectLst/>
                <a:latin typeface="LMSans10-Oblique"/>
              </a:rPr>
              <a:t>x</a:t>
            </a:r>
            <a:r>
              <a:rPr lang="en-US" sz="6000" b="0" i="0" dirty="0">
                <a:solidFill>
                  <a:schemeClr val="tx1">
                    <a:alpha val="60000"/>
                  </a:schemeClr>
                </a:solidFill>
                <a:effectLst/>
                <a:latin typeface="LMSans8-Regular"/>
              </a:rPr>
              <a:t>1</a:t>
            </a:r>
            <a:r>
              <a:rPr lang="en-US" sz="6000" b="0" i="1" dirty="0">
                <a:solidFill>
                  <a:schemeClr val="tx1">
                    <a:alpha val="60000"/>
                  </a:schemeClr>
                </a:solidFill>
                <a:effectLst/>
                <a:latin typeface="LMMathItalic10-Regular"/>
              </a:rPr>
              <a:t>, . . . , </a:t>
            </a:r>
            <a:r>
              <a:rPr lang="en-US" sz="6000" b="0" i="1" dirty="0" err="1">
                <a:solidFill>
                  <a:schemeClr val="tx1">
                    <a:alpha val="60000"/>
                  </a:schemeClr>
                </a:solidFill>
                <a:effectLst/>
                <a:latin typeface="LMSans10-Oblique"/>
              </a:rPr>
              <a:t>x</a:t>
            </a:r>
            <a:r>
              <a:rPr lang="en-US" sz="6000" b="0" i="1" dirty="0" err="1">
                <a:solidFill>
                  <a:schemeClr val="tx1">
                    <a:alpha val="60000"/>
                  </a:schemeClr>
                </a:solidFill>
                <a:effectLst/>
                <a:latin typeface="LMSans8-Oblique"/>
              </a:rPr>
              <a:t>j</a:t>
            </a:r>
            <a:r>
              <a:rPr lang="en-US" sz="6000" dirty="0">
                <a:solidFill>
                  <a:schemeClr val="tx1">
                    <a:alpha val="60000"/>
                  </a:schemeClr>
                </a:solidFill>
              </a:rPr>
              <a:t> </a:t>
            </a:r>
          </a:p>
          <a:p>
            <a:pPr marL="0" indent="0">
              <a:buNone/>
            </a:pPr>
            <a:endParaRPr lang="en-US" sz="6000" dirty="0">
              <a:solidFill>
                <a:schemeClr val="tx1">
                  <a:alpha val="60000"/>
                </a:schemeClr>
              </a:solidFill>
            </a:endParaRPr>
          </a:p>
          <a:p>
            <a:pPr marL="0" indent="0">
              <a:buNone/>
            </a:pPr>
            <a:r>
              <a:rPr lang="en-US" sz="6000" b="0" i="0" dirty="0">
                <a:solidFill>
                  <a:schemeClr val="tx1">
                    <a:alpha val="60000"/>
                  </a:schemeClr>
                </a:solidFill>
                <a:effectLst/>
                <a:latin typeface="LMSans10-Regular"/>
              </a:rPr>
              <a:t>How to reduce memory ?</a:t>
            </a:r>
            <a:br>
              <a:rPr lang="en-US" sz="6000" b="0" i="0" dirty="0">
                <a:solidFill>
                  <a:schemeClr val="tx1">
                    <a:alpha val="60000"/>
                  </a:schemeClr>
                </a:solidFill>
                <a:effectLst/>
                <a:latin typeface="LMSans10-Regular"/>
              </a:rPr>
            </a:br>
            <a:r>
              <a:rPr lang="en-US" sz="6000" b="0" i="0" dirty="0">
                <a:solidFill>
                  <a:schemeClr val="tx1">
                    <a:alpha val="60000"/>
                  </a:schemeClr>
                </a:solidFill>
                <a:effectLst/>
                <a:latin typeface="LMSans10-Regular"/>
              </a:rPr>
              <a:t>Well if we check whether </a:t>
            </a:r>
            <a:r>
              <a:rPr lang="en-US" sz="6000" b="0" i="1" dirty="0">
                <a:solidFill>
                  <a:schemeClr val="tx1">
                    <a:alpha val="60000"/>
                  </a:schemeClr>
                </a:solidFill>
                <a:effectLst/>
                <a:latin typeface="LMSans10-Oblique"/>
              </a:rPr>
              <a:t>x</a:t>
            </a:r>
            <a:r>
              <a:rPr lang="en-US" sz="6000" b="0" i="1" dirty="0">
                <a:solidFill>
                  <a:schemeClr val="tx1">
                    <a:alpha val="60000"/>
                  </a:schemeClr>
                </a:solidFill>
                <a:effectLst/>
                <a:latin typeface="LMSans8-Oblique"/>
              </a:rPr>
              <a:t>i </a:t>
            </a:r>
            <a:r>
              <a:rPr lang="en-US" sz="6000" b="0" i="0" dirty="0">
                <a:solidFill>
                  <a:schemeClr val="tx1">
                    <a:alpha val="60000"/>
                  </a:schemeClr>
                </a:solidFill>
                <a:effectLst/>
                <a:latin typeface="LMSans10-Regular"/>
              </a:rPr>
              <a:t>= </a:t>
            </a:r>
            <a:r>
              <a:rPr lang="en-US" sz="6000" b="0" i="1" dirty="0">
                <a:solidFill>
                  <a:schemeClr val="tx1">
                    <a:alpha val="60000"/>
                  </a:schemeClr>
                </a:solidFill>
                <a:effectLst/>
                <a:latin typeface="LMSans10-Oblique"/>
              </a:rPr>
              <a:t>x</a:t>
            </a:r>
            <a:r>
              <a:rPr lang="en-US" sz="6000" b="0" i="0" dirty="0">
                <a:solidFill>
                  <a:schemeClr val="tx1">
                    <a:alpha val="60000"/>
                  </a:schemeClr>
                </a:solidFill>
                <a:effectLst/>
                <a:latin typeface="LMSans8-Regular"/>
              </a:rPr>
              <a:t>2</a:t>
            </a:r>
            <a:r>
              <a:rPr lang="en-US" sz="6000" b="0" i="1" dirty="0">
                <a:solidFill>
                  <a:schemeClr val="tx1">
                    <a:alpha val="60000"/>
                  </a:schemeClr>
                </a:solidFill>
                <a:effectLst/>
                <a:latin typeface="LMSans8-Oblique"/>
              </a:rPr>
              <a:t>i </a:t>
            </a:r>
            <a:r>
              <a:rPr lang="en-US" sz="6000" b="0" i="0" dirty="0">
                <a:solidFill>
                  <a:schemeClr val="tx1">
                    <a:alpha val="60000"/>
                  </a:schemeClr>
                </a:solidFill>
                <a:effectLst/>
                <a:latin typeface="LMSans10-Regular"/>
              </a:rPr>
              <a:t>at each iteration, we will eventually find a collision.</a:t>
            </a:r>
            <a:r>
              <a:rPr lang="en-US" sz="6000" dirty="0">
                <a:solidFill>
                  <a:schemeClr val="tx1">
                    <a:alpha val="60000"/>
                  </a:schemeClr>
                </a:solidFill>
              </a:rPr>
              <a:t> </a:t>
            </a:r>
            <a:br>
              <a:rPr lang="en-US" sz="1100" dirty="0">
                <a:solidFill>
                  <a:schemeClr val="tx1">
                    <a:alpha val="60000"/>
                  </a:schemeClr>
                </a:solidFill>
              </a:rPr>
            </a:br>
            <a:br>
              <a:rPr lang="en-US" sz="1100" dirty="0">
                <a:solidFill>
                  <a:schemeClr val="tx1">
                    <a:alpha val="60000"/>
                  </a:schemeClr>
                </a:solidFill>
              </a:rPr>
            </a:br>
            <a:endParaRPr lang="en-US" sz="1100" dirty="0">
              <a:solidFill>
                <a:schemeClr val="tx1">
                  <a:alpha val="60000"/>
                </a:schemeClr>
              </a:solidFill>
            </a:endParaRPr>
          </a:p>
        </p:txBody>
      </p:sp>
      <p:pic>
        <p:nvPicPr>
          <p:cNvPr id="10" name="Picture 9" descr="A picture containing text&#10;&#10;Description automatically generated">
            <a:extLst>
              <a:ext uri="{FF2B5EF4-FFF2-40B4-BE49-F238E27FC236}">
                <a16:creationId xmlns:a16="http://schemas.microsoft.com/office/drawing/2014/main" id="{722106CD-2632-4B46-87ED-758FFB409CD4}"/>
              </a:ext>
            </a:extLst>
          </p:cNvPr>
          <p:cNvPicPr>
            <a:picLocks noChangeAspect="1"/>
          </p:cNvPicPr>
          <p:nvPr/>
        </p:nvPicPr>
        <p:blipFill>
          <a:blip r:embed="rId2"/>
          <a:stretch>
            <a:fillRect/>
          </a:stretch>
        </p:blipFill>
        <p:spPr>
          <a:xfrm>
            <a:off x="9410700" y="0"/>
            <a:ext cx="2781300" cy="1143000"/>
          </a:xfrm>
          <a:prstGeom prst="rect">
            <a:avLst/>
          </a:prstGeom>
        </p:spPr>
      </p:pic>
      <p:sp>
        <p:nvSpPr>
          <p:cNvPr id="5" name="Slide Number Placeholder 4">
            <a:extLst>
              <a:ext uri="{FF2B5EF4-FFF2-40B4-BE49-F238E27FC236}">
                <a16:creationId xmlns:a16="http://schemas.microsoft.com/office/drawing/2014/main" id="{5253952B-3EA1-9E4F-B833-E854F9402CC3}"/>
              </a:ext>
            </a:extLst>
          </p:cNvPr>
          <p:cNvSpPr>
            <a:spLocks noGrp="1"/>
          </p:cNvSpPr>
          <p:nvPr>
            <p:ph type="sldNum" sz="quarter" idx="12"/>
          </p:nvPr>
        </p:nvSpPr>
        <p:spPr/>
        <p:txBody>
          <a:bodyPr/>
          <a:lstStyle/>
          <a:p>
            <a:fld id="{C0B91729-795A-AB4F-BD93-8A9FD685D00B}" type="slidenum">
              <a:rPr lang="x-none" smtClean="0"/>
              <a:t>42</a:t>
            </a:fld>
            <a:endParaRPr lang="x-none"/>
          </a:p>
        </p:txBody>
      </p:sp>
    </p:spTree>
    <p:extLst>
      <p:ext uri="{BB962C8B-B14F-4D97-AF65-F5344CB8AC3E}">
        <p14:creationId xmlns:p14="http://schemas.microsoft.com/office/powerpoint/2010/main" val="13350763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0F0E0A-A647-412A-ADB2-B6F89720F240}"/>
              </a:ext>
            </a:extLst>
          </p:cNvPr>
          <p:cNvSpPr>
            <a:spLocks noGrp="1"/>
          </p:cNvSpPr>
          <p:nvPr>
            <p:ph type="title"/>
          </p:nvPr>
        </p:nvSpPr>
        <p:spPr>
          <a:xfrm>
            <a:off x="1251677" y="662399"/>
            <a:ext cx="7749448" cy="1494000"/>
          </a:xfrm>
        </p:spPr>
        <p:txBody>
          <a:bodyPr anchor="t">
            <a:normAutofit/>
          </a:bodyPr>
          <a:lstStyle/>
          <a:p>
            <a:r>
              <a:rPr lang="en-US" sz="3400" b="1" i="0" dirty="0">
                <a:effectLst/>
                <a:latin typeface="LMSans12-Regular"/>
              </a:rPr>
              <a:t>How Else Can DLP Be Solved ?</a:t>
            </a:r>
            <a:r>
              <a:rPr lang="en-US" sz="3400" b="1" dirty="0"/>
              <a:t> </a:t>
            </a:r>
            <a:br>
              <a:rPr lang="en-US" sz="3400" dirty="0"/>
            </a:br>
            <a:endParaRPr lang="en-US" sz="3400" dirty="0">
              <a:latin typeface="LMSans12-Regular"/>
            </a:endParaRPr>
          </a:p>
        </p:txBody>
      </p:sp>
      <p:grpSp>
        <p:nvGrpSpPr>
          <p:cNvPr id="11" name="Group 10">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2"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3"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3E3B5458-829A-460D-AC6B-B227942543D5}"/>
              </a:ext>
            </a:extLst>
          </p:cNvPr>
          <p:cNvSpPr>
            <a:spLocks noGrp="1"/>
          </p:cNvSpPr>
          <p:nvPr>
            <p:ph idx="1"/>
          </p:nvPr>
        </p:nvSpPr>
        <p:spPr>
          <a:xfrm>
            <a:off x="1251678" y="1686296"/>
            <a:ext cx="9592535" cy="4444504"/>
          </a:xfrm>
        </p:spPr>
        <p:txBody>
          <a:bodyPr>
            <a:normAutofit fontScale="47500" lnSpcReduction="20000"/>
          </a:bodyPr>
          <a:lstStyle/>
          <a:p>
            <a:r>
              <a:rPr lang="en-US" sz="5100" b="0" i="0" dirty="0">
                <a:solidFill>
                  <a:schemeClr val="tx1">
                    <a:alpha val="60000"/>
                  </a:schemeClr>
                </a:solidFill>
                <a:effectLst/>
                <a:latin typeface="LMSans10-Regular"/>
              </a:rPr>
              <a:t>Pollard’s </a:t>
            </a:r>
            <a:r>
              <a:rPr lang="en-US" sz="5100" b="0" i="1" dirty="0" err="1">
                <a:solidFill>
                  <a:schemeClr val="tx1">
                    <a:alpha val="60000"/>
                  </a:schemeClr>
                </a:solidFill>
                <a:effectLst/>
                <a:latin typeface="LMMathItalic10-Regular"/>
              </a:rPr>
              <a:t>ρ</a:t>
            </a:r>
            <a:r>
              <a:rPr lang="en-US" sz="5100" b="0" i="1" dirty="0">
                <a:solidFill>
                  <a:schemeClr val="tx1">
                    <a:alpha val="60000"/>
                  </a:schemeClr>
                </a:solidFill>
                <a:effectLst/>
                <a:latin typeface="LMMathItalic10-Regular"/>
              </a:rPr>
              <a:t> </a:t>
            </a:r>
            <a:r>
              <a:rPr lang="en-US" sz="5100" b="0" i="0" dirty="0">
                <a:solidFill>
                  <a:schemeClr val="tx1">
                    <a:alpha val="60000"/>
                  </a:schemeClr>
                </a:solidFill>
                <a:effectLst/>
                <a:latin typeface="LMSans10-Regular"/>
              </a:rPr>
              <a:t>method works for most discrete log problems</a:t>
            </a:r>
          </a:p>
          <a:p>
            <a:r>
              <a:rPr lang="en-US" sz="5100" b="0" i="0" dirty="0">
                <a:solidFill>
                  <a:schemeClr val="tx1">
                    <a:alpha val="60000"/>
                  </a:schemeClr>
                </a:solidFill>
                <a:effectLst/>
                <a:latin typeface="LMSans10-Regular"/>
              </a:rPr>
              <a:t>For an abstract finite group G whose group law is given by a black box, one can prove that the fastest solution to the DLP has running time O(</a:t>
            </a:r>
            <a:r>
              <a:rPr lang="en-US" sz="5100" b="0" i="1" dirty="0">
                <a:solidFill>
                  <a:schemeClr val="tx1">
                    <a:alpha val="60000"/>
                  </a:schemeClr>
                </a:solidFill>
                <a:effectLst/>
                <a:latin typeface="LMMathSymbols10-Regular"/>
              </a:rPr>
              <a:t>√</a:t>
            </a:r>
            <a:r>
              <a:rPr lang="en-US" sz="5100" b="0" i="1" dirty="0">
                <a:solidFill>
                  <a:schemeClr val="tx1">
                    <a:alpha val="60000"/>
                  </a:schemeClr>
                </a:solidFill>
                <a:effectLst/>
                <a:latin typeface="LMSans10-Oblique"/>
              </a:rPr>
              <a:t>G</a:t>
            </a:r>
            <a:r>
              <a:rPr lang="en-US" sz="5100" b="0" i="0" dirty="0">
                <a:solidFill>
                  <a:schemeClr val="tx1">
                    <a:alpha val="60000"/>
                  </a:schemeClr>
                </a:solidFill>
                <a:effectLst/>
                <a:latin typeface="LMSans10-Regular"/>
              </a:rPr>
              <a:t>).</a:t>
            </a:r>
          </a:p>
          <a:p>
            <a:r>
              <a:rPr lang="en-US" sz="5100" b="0" i="0" dirty="0">
                <a:solidFill>
                  <a:schemeClr val="tx1">
                    <a:alpha val="60000"/>
                  </a:schemeClr>
                </a:solidFill>
                <a:effectLst/>
                <a:latin typeface="LMSans10-Regular"/>
              </a:rPr>
              <a:t>But for specific groups with known structure, there are often faster algorithms</a:t>
            </a:r>
            <a:r>
              <a:rPr lang="en-US" sz="5100" dirty="0">
                <a:solidFill>
                  <a:schemeClr val="tx1">
                    <a:alpha val="60000"/>
                  </a:schemeClr>
                </a:solidFill>
              </a:rPr>
              <a:t> </a:t>
            </a:r>
            <a:br>
              <a:rPr lang="en-US" sz="5100" dirty="0">
                <a:solidFill>
                  <a:schemeClr val="tx1">
                    <a:alpha val="60000"/>
                  </a:schemeClr>
                </a:solidFill>
              </a:rPr>
            </a:br>
            <a:endParaRPr lang="en-US" sz="5100" dirty="0">
              <a:solidFill>
                <a:schemeClr val="tx1">
                  <a:alpha val="60000"/>
                </a:schemeClr>
              </a:solidFill>
            </a:endParaRPr>
          </a:p>
          <a:p>
            <a:r>
              <a:rPr lang="en-US" sz="5100" b="0" i="0" dirty="0">
                <a:solidFill>
                  <a:schemeClr val="tx1">
                    <a:alpha val="60000"/>
                  </a:schemeClr>
                </a:solidFill>
                <a:effectLst/>
                <a:latin typeface="LMSans10-Regular"/>
              </a:rPr>
              <a:t>For </a:t>
            </a:r>
            <a:r>
              <a:rPr lang="en-US" sz="5100" b="0" i="0" dirty="0">
                <a:solidFill>
                  <a:schemeClr val="tx1">
                    <a:alpha val="60000"/>
                  </a:schemeClr>
                </a:solidFill>
                <a:effectLst/>
                <a:latin typeface="MSBM10"/>
              </a:rPr>
              <a:t>Z </a:t>
            </a:r>
            <a:r>
              <a:rPr lang="en-US" sz="5100" b="0" i="0" dirty="0">
                <a:solidFill>
                  <a:schemeClr val="tx1">
                    <a:alpha val="60000"/>
                  </a:schemeClr>
                </a:solidFill>
                <a:effectLst/>
                <a:latin typeface="LMSans10-Regular"/>
              </a:rPr>
              <a:t>= </a:t>
            </a:r>
            <a:r>
              <a:rPr lang="en-US" sz="5100" b="0" i="1" dirty="0">
                <a:solidFill>
                  <a:schemeClr val="tx1">
                    <a:alpha val="60000"/>
                  </a:schemeClr>
                </a:solidFill>
                <a:effectLst/>
                <a:latin typeface="LMSans10-Oblique"/>
              </a:rPr>
              <a:t>N</a:t>
            </a:r>
            <a:r>
              <a:rPr lang="en-US" sz="5100" b="0" i="0" dirty="0">
                <a:solidFill>
                  <a:schemeClr val="tx1">
                    <a:alpha val="60000"/>
                  </a:schemeClr>
                </a:solidFill>
                <a:effectLst/>
                <a:latin typeface="MSBM10"/>
              </a:rPr>
              <a:t>Z</a:t>
            </a:r>
            <a:r>
              <a:rPr lang="en-US" sz="5100" b="0" i="0" dirty="0">
                <a:solidFill>
                  <a:schemeClr val="tx1">
                    <a:alpha val="60000"/>
                  </a:schemeClr>
                </a:solidFill>
                <a:effectLst/>
                <a:latin typeface="LMSans10-Regular"/>
              </a:rPr>
              <a:t>, the DLP is inversion modulo N. It takes O(log N) steps by the Euclidean algorithm</a:t>
            </a:r>
          </a:p>
          <a:p>
            <a:r>
              <a:rPr lang="en-US" sz="5100" b="0" i="0" dirty="0">
                <a:solidFill>
                  <a:schemeClr val="tx1">
                    <a:alpha val="60000"/>
                  </a:schemeClr>
                </a:solidFill>
                <a:effectLst/>
                <a:latin typeface="LMSans10-Regular"/>
              </a:rPr>
              <a:t>For </a:t>
            </a:r>
            <a:r>
              <a:rPr lang="en-US" sz="5100" b="0" i="0" dirty="0">
                <a:solidFill>
                  <a:schemeClr val="tx1">
                    <a:alpha val="60000"/>
                  </a:schemeClr>
                </a:solidFill>
                <a:effectLst/>
                <a:latin typeface="MSBM10"/>
              </a:rPr>
              <a:t>R</a:t>
            </a:r>
            <a:r>
              <a:rPr lang="en-US" sz="5100" b="0" i="1" dirty="0">
                <a:solidFill>
                  <a:schemeClr val="tx1">
                    <a:alpha val="60000"/>
                  </a:schemeClr>
                </a:solidFill>
                <a:effectLst/>
                <a:latin typeface="LMMathSymbols8-Regular"/>
              </a:rPr>
              <a:t>∗</a:t>
            </a:r>
            <a:r>
              <a:rPr lang="en-US" sz="5100" b="0" i="0" dirty="0">
                <a:solidFill>
                  <a:schemeClr val="tx1">
                    <a:alpha val="60000"/>
                  </a:schemeClr>
                </a:solidFill>
                <a:effectLst/>
                <a:latin typeface="LMSans10-Regular"/>
              </a:rPr>
              <a:t>, the DLP can be solved using the standard logarithm</a:t>
            </a:r>
            <a:br>
              <a:rPr lang="en-US" sz="5100" b="0" i="0" dirty="0">
                <a:solidFill>
                  <a:schemeClr val="tx1">
                    <a:alpha val="60000"/>
                  </a:schemeClr>
                </a:solidFill>
                <a:effectLst/>
                <a:latin typeface="LMSans10-Regular"/>
              </a:rPr>
            </a:br>
            <a:r>
              <a:rPr lang="en-US" sz="5100" b="0" i="0" dirty="0">
                <a:solidFill>
                  <a:schemeClr val="tx1">
                    <a:alpha val="60000"/>
                  </a:schemeClr>
                </a:solidFill>
                <a:effectLst/>
                <a:latin typeface="LMSans10-Regular"/>
              </a:rPr>
              <a:t>				</a:t>
            </a:r>
            <a:r>
              <a:rPr lang="en-US" sz="5100" b="0" i="1" dirty="0">
                <a:solidFill>
                  <a:schemeClr val="tx1">
                    <a:alpha val="60000"/>
                  </a:schemeClr>
                </a:solidFill>
                <a:effectLst/>
                <a:latin typeface="LMSans10-Oblique"/>
              </a:rPr>
              <a:t>if </a:t>
            </a:r>
            <a:r>
              <a:rPr lang="el-GR" sz="5100" b="0" i="1" dirty="0">
                <a:solidFill>
                  <a:schemeClr val="tx1">
                    <a:alpha val="60000"/>
                  </a:schemeClr>
                </a:solidFill>
                <a:effectLst/>
                <a:latin typeface="LMMathItalic10-Regular"/>
              </a:rPr>
              <a:t>β </a:t>
            </a:r>
            <a:r>
              <a:rPr lang="el-GR" sz="5100" b="0" i="0" dirty="0">
                <a:solidFill>
                  <a:schemeClr val="tx1">
                    <a:alpha val="60000"/>
                  </a:schemeClr>
                </a:solidFill>
                <a:effectLst/>
                <a:latin typeface="LMSans10-Regular"/>
              </a:rPr>
              <a:t>= </a:t>
            </a:r>
            <a:r>
              <a:rPr lang="el-GR" sz="5100" b="0" i="1" dirty="0">
                <a:solidFill>
                  <a:schemeClr val="tx1">
                    <a:alpha val="60000"/>
                  </a:schemeClr>
                </a:solidFill>
                <a:effectLst/>
                <a:latin typeface="LMMathItalic10-Regular"/>
              </a:rPr>
              <a:t>α</a:t>
            </a:r>
            <a:r>
              <a:rPr lang="en-US" sz="5100" b="0" i="1" dirty="0">
                <a:solidFill>
                  <a:schemeClr val="tx1">
                    <a:alpha val="60000"/>
                  </a:schemeClr>
                </a:solidFill>
                <a:effectLst/>
                <a:latin typeface="LMSans8-Oblique"/>
              </a:rPr>
              <a:t>m</a:t>
            </a:r>
            <a:r>
              <a:rPr lang="en-US" sz="5100" b="0" i="1" dirty="0">
                <a:solidFill>
                  <a:schemeClr val="tx1">
                    <a:alpha val="60000"/>
                  </a:schemeClr>
                </a:solidFill>
                <a:effectLst/>
                <a:latin typeface="LMMathItalic10-Regular"/>
              </a:rPr>
              <a:t>, </a:t>
            </a:r>
            <a:r>
              <a:rPr lang="en-US" sz="5100" b="0" i="1" dirty="0">
                <a:solidFill>
                  <a:schemeClr val="tx1">
                    <a:alpha val="60000"/>
                  </a:schemeClr>
                </a:solidFill>
                <a:effectLst/>
                <a:latin typeface="LMSans10-Oblique"/>
              </a:rPr>
              <a:t>then m </a:t>
            </a:r>
            <a:r>
              <a:rPr lang="en-US" sz="5100" b="0" i="0" dirty="0">
                <a:solidFill>
                  <a:schemeClr val="tx1">
                    <a:alpha val="60000"/>
                  </a:schemeClr>
                </a:solidFill>
                <a:effectLst/>
                <a:latin typeface="LMSans10-Regular"/>
              </a:rPr>
              <a:t>= </a:t>
            </a:r>
            <a:r>
              <a:rPr lang="en-US" sz="5100" b="0" i="1" dirty="0">
                <a:solidFill>
                  <a:schemeClr val="tx1">
                    <a:alpha val="60000"/>
                  </a:schemeClr>
                </a:solidFill>
                <a:effectLst/>
                <a:latin typeface="LMSans10-Oblique"/>
              </a:rPr>
              <a:t>log</a:t>
            </a:r>
            <a:r>
              <a:rPr lang="en-US" sz="5100" b="0" i="0" dirty="0">
                <a:solidFill>
                  <a:schemeClr val="tx1">
                    <a:alpha val="60000"/>
                  </a:schemeClr>
                </a:solidFill>
                <a:effectLst/>
                <a:latin typeface="LMSans10-Regular"/>
              </a:rPr>
              <a:t>(</a:t>
            </a:r>
            <a:r>
              <a:rPr lang="el-GR" sz="5100" b="0" i="1" dirty="0">
                <a:solidFill>
                  <a:schemeClr val="tx1">
                    <a:alpha val="60000"/>
                  </a:schemeClr>
                </a:solidFill>
                <a:effectLst/>
                <a:latin typeface="LMMathItalic10-Regular"/>
              </a:rPr>
              <a:t>β</a:t>
            </a:r>
            <a:r>
              <a:rPr lang="el-GR" sz="5100" b="0" i="0" dirty="0">
                <a:solidFill>
                  <a:schemeClr val="tx1">
                    <a:alpha val="60000"/>
                  </a:schemeClr>
                </a:solidFill>
                <a:effectLst/>
                <a:latin typeface="LMSans10-Regular"/>
              </a:rPr>
              <a:t>)</a:t>
            </a:r>
            <a:r>
              <a:rPr lang="el-GR" sz="5100" b="0" i="1" dirty="0">
                <a:solidFill>
                  <a:schemeClr val="tx1">
                    <a:alpha val="60000"/>
                  </a:schemeClr>
                </a:solidFill>
                <a:effectLst/>
                <a:latin typeface="LMMathItalic10-Regular"/>
              </a:rPr>
              <a:t>/</a:t>
            </a:r>
            <a:r>
              <a:rPr lang="en-US" sz="5100" b="0" i="1" dirty="0">
                <a:solidFill>
                  <a:schemeClr val="tx1">
                    <a:alpha val="60000"/>
                  </a:schemeClr>
                </a:solidFill>
                <a:effectLst/>
                <a:latin typeface="LMSans10-Oblique"/>
              </a:rPr>
              <a:t>log</a:t>
            </a:r>
            <a:r>
              <a:rPr lang="en-US" sz="5100" b="0" i="0" dirty="0">
                <a:solidFill>
                  <a:schemeClr val="tx1">
                    <a:alpha val="60000"/>
                  </a:schemeClr>
                </a:solidFill>
                <a:effectLst/>
                <a:latin typeface="LMSans10-Regular"/>
              </a:rPr>
              <a:t>(</a:t>
            </a:r>
            <a:r>
              <a:rPr lang="el-GR" sz="5100" b="0" i="1" dirty="0">
                <a:solidFill>
                  <a:schemeClr val="tx1">
                    <a:alpha val="60000"/>
                  </a:schemeClr>
                </a:solidFill>
                <a:effectLst/>
                <a:latin typeface="LMMathItalic10-Regular"/>
              </a:rPr>
              <a:t>α</a:t>
            </a:r>
            <a:r>
              <a:rPr lang="el-GR" sz="5100" b="0" i="0" dirty="0">
                <a:solidFill>
                  <a:schemeClr val="tx1">
                    <a:alpha val="60000"/>
                  </a:schemeClr>
                </a:solidFill>
                <a:effectLst/>
                <a:latin typeface="LMSans10-Regular"/>
              </a:rPr>
              <a:t>)</a:t>
            </a:r>
            <a:endParaRPr lang="en-US" sz="5100" b="0" i="0" dirty="0">
              <a:solidFill>
                <a:schemeClr val="tx1">
                  <a:alpha val="60000"/>
                </a:schemeClr>
              </a:solidFill>
              <a:effectLst/>
              <a:latin typeface="LMSans10-Regular"/>
            </a:endParaRPr>
          </a:p>
          <a:p>
            <a:r>
              <a:rPr lang="en-US" sz="5100" b="0" i="0" dirty="0">
                <a:solidFill>
                  <a:schemeClr val="tx1">
                    <a:alpha val="60000"/>
                  </a:schemeClr>
                </a:solidFill>
                <a:effectLst/>
                <a:latin typeface="LMSans10-Regular"/>
              </a:rPr>
              <a:t>For </a:t>
            </a:r>
            <a:r>
              <a:rPr lang="en-US" sz="5100" b="0" i="0" dirty="0" err="1">
                <a:solidFill>
                  <a:schemeClr val="tx1">
                    <a:alpha val="60000"/>
                  </a:schemeClr>
                </a:solidFill>
                <a:effectLst/>
                <a:latin typeface="MSBM10"/>
              </a:rPr>
              <a:t>F</a:t>
            </a:r>
            <a:r>
              <a:rPr lang="en-US" sz="5100" b="0" i="1" dirty="0" err="1">
                <a:solidFill>
                  <a:schemeClr val="tx1">
                    <a:alpha val="60000"/>
                  </a:schemeClr>
                </a:solidFill>
                <a:effectLst/>
                <a:latin typeface="LMMathSymbols8-Regular"/>
              </a:rPr>
              <a:t>∗</a:t>
            </a:r>
            <a:r>
              <a:rPr lang="en-US" sz="5100" b="0" i="1" dirty="0" err="1">
                <a:solidFill>
                  <a:schemeClr val="tx1">
                    <a:alpha val="60000"/>
                  </a:schemeClr>
                </a:solidFill>
                <a:effectLst/>
                <a:latin typeface="LMSans8-Oblique"/>
              </a:rPr>
              <a:t>p</a:t>
            </a:r>
            <a:r>
              <a:rPr lang="en-US" sz="5100" b="0" i="0" dirty="0">
                <a:solidFill>
                  <a:schemeClr val="tx1">
                    <a:alpha val="60000"/>
                  </a:schemeClr>
                </a:solidFill>
                <a:effectLst/>
                <a:latin typeface="LMSans10-Regular"/>
              </a:rPr>
              <a:t>, there is a </a:t>
            </a:r>
            <a:r>
              <a:rPr lang="en-US" sz="5100" b="0" i="0" dirty="0" err="1">
                <a:solidFill>
                  <a:schemeClr val="tx1">
                    <a:alpha val="60000"/>
                  </a:schemeClr>
                </a:solidFill>
                <a:effectLst/>
                <a:latin typeface="LMSans10-Regular"/>
              </a:rPr>
              <a:t>subexponential</a:t>
            </a:r>
            <a:r>
              <a:rPr lang="en-US" sz="5100" b="0" i="0" dirty="0">
                <a:solidFill>
                  <a:schemeClr val="tx1">
                    <a:alpha val="60000"/>
                  </a:schemeClr>
                </a:solidFill>
                <a:effectLst/>
                <a:latin typeface="LMSans10-Regular"/>
              </a:rPr>
              <a:t> algorithm called the Index Calculus that runs in (roughly)</a:t>
            </a:r>
          </a:p>
          <a:p>
            <a:pPr marL="0" indent="0">
              <a:buNone/>
            </a:pPr>
            <a:r>
              <a:rPr lang="en-US" sz="5100" b="0" i="1" dirty="0">
                <a:solidFill>
                  <a:schemeClr val="tx1">
                    <a:alpha val="60000"/>
                  </a:schemeClr>
                </a:solidFill>
                <a:effectLst/>
                <a:latin typeface="LMSans10-Oblique"/>
              </a:rPr>
              <a:t>				O</a:t>
            </a:r>
            <a:r>
              <a:rPr lang="en-US" sz="5100" b="0" i="0" dirty="0">
                <a:solidFill>
                  <a:schemeClr val="tx1">
                    <a:alpha val="60000"/>
                  </a:schemeClr>
                </a:solidFill>
                <a:effectLst/>
                <a:latin typeface="LMSans10-Regular"/>
              </a:rPr>
              <a:t>(</a:t>
            </a:r>
            <a:r>
              <a:rPr lang="en-US" sz="5100" b="0" i="1" dirty="0">
                <a:solidFill>
                  <a:schemeClr val="tx1">
                    <a:alpha val="60000"/>
                  </a:schemeClr>
                </a:solidFill>
                <a:effectLst/>
                <a:latin typeface="LMSans10-Oblique"/>
              </a:rPr>
              <a:t>e^</a:t>
            </a:r>
            <a:r>
              <a:rPr lang="en-US" sz="5100" b="0" i="1" dirty="0">
                <a:solidFill>
                  <a:schemeClr val="tx1">
                    <a:alpha val="60000"/>
                  </a:schemeClr>
                </a:solidFill>
                <a:effectLst/>
                <a:latin typeface="LMSans8-Oblique"/>
              </a:rPr>
              <a:t>c3</a:t>
            </a:r>
            <a:r>
              <a:rPr lang="en-US" sz="5100" b="0" i="1" dirty="0">
                <a:solidFill>
                  <a:schemeClr val="tx1">
                    <a:alpha val="60000"/>
                  </a:schemeClr>
                </a:solidFill>
                <a:effectLst/>
                <a:latin typeface="LMMathSymbols10-Regular"/>
              </a:rPr>
              <a:t>√</a:t>
            </a:r>
            <a:r>
              <a:rPr lang="en-US" sz="5100" b="0" i="0" dirty="0">
                <a:solidFill>
                  <a:schemeClr val="tx1">
                    <a:alpha val="60000"/>
                  </a:schemeClr>
                </a:solidFill>
                <a:effectLst/>
                <a:latin typeface="LMSans8-Regular"/>
              </a:rPr>
              <a:t> </a:t>
            </a:r>
            <a:r>
              <a:rPr lang="en-US" sz="5100" b="0" i="1" dirty="0" err="1">
                <a:solidFill>
                  <a:schemeClr val="tx1">
                    <a:alpha val="60000"/>
                  </a:schemeClr>
                </a:solidFill>
                <a:effectLst/>
                <a:latin typeface="LMSans8-Oblique"/>
              </a:rPr>
              <a:t>logp</a:t>
            </a:r>
            <a:r>
              <a:rPr lang="en-US" sz="5100" b="0" i="0" dirty="0">
                <a:solidFill>
                  <a:schemeClr val="tx1">
                    <a:alpha val="60000"/>
                  </a:schemeClr>
                </a:solidFill>
                <a:effectLst/>
                <a:latin typeface="LMSans10-Regular"/>
              </a:rPr>
              <a:t>) </a:t>
            </a:r>
            <a:r>
              <a:rPr lang="en-US" sz="5100" b="0" i="1" dirty="0">
                <a:solidFill>
                  <a:schemeClr val="tx1">
                    <a:alpha val="60000"/>
                  </a:schemeClr>
                </a:solidFill>
                <a:effectLst/>
                <a:latin typeface="LMSans10-Oblique"/>
              </a:rPr>
              <a:t>steps</a:t>
            </a:r>
            <a:r>
              <a:rPr lang="en-US" sz="5100" dirty="0">
                <a:solidFill>
                  <a:schemeClr val="tx1">
                    <a:alpha val="60000"/>
                  </a:schemeClr>
                </a:solidFill>
              </a:rPr>
              <a:t> </a:t>
            </a:r>
            <a:br>
              <a:rPr lang="en-US" sz="1100" dirty="0">
                <a:solidFill>
                  <a:schemeClr val="tx1">
                    <a:alpha val="60000"/>
                  </a:schemeClr>
                </a:solidFill>
              </a:rPr>
            </a:br>
            <a:endParaRPr lang="en-US" sz="1100" dirty="0">
              <a:solidFill>
                <a:schemeClr val="tx1">
                  <a:alpha val="60000"/>
                </a:schemeClr>
              </a:solidFill>
            </a:endParaRPr>
          </a:p>
        </p:txBody>
      </p:sp>
      <p:pic>
        <p:nvPicPr>
          <p:cNvPr id="10" name="Picture 9" descr="A picture containing text&#10;&#10;Description automatically generated">
            <a:extLst>
              <a:ext uri="{FF2B5EF4-FFF2-40B4-BE49-F238E27FC236}">
                <a16:creationId xmlns:a16="http://schemas.microsoft.com/office/drawing/2014/main" id="{B9184E27-5B85-5440-8247-47CDE7C0BDD0}"/>
              </a:ext>
            </a:extLst>
          </p:cNvPr>
          <p:cNvPicPr>
            <a:picLocks noChangeAspect="1"/>
          </p:cNvPicPr>
          <p:nvPr/>
        </p:nvPicPr>
        <p:blipFill>
          <a:blip r:embed="rId2"/>
          <a:stretch>
            <a:fillRect/>
          </a:stretch>
        </p:blipFill>
        <p:spPr>
          <a:xfrm>
            <a:off x="9410700" y="0"/>
            <a:ext cx="2781300" cy="1143000"/>
          </a:xfrm>
          <a:prstGeom prst="rect">
            <a:avLst/>
          </a:prstGeom>
        </p:spPr>
      </p:pic>
      <p:sp>
        <p:nvSpPr>
          <p:cNvPr id="5" name="Slide Number Placeholder 4">
            <a:extLst>
              <a:ext uri="{FF2B5EF4-FFF2-40B4-BE49-F238E27FC236}">
                <a16:creationId xmlns:a16="http://schemas.microsoft.com/office/drawing/2014/main" id="{392474EF-58B3-9D48-9DE6-669A1B56C39A}"/>
              </a:ext>
            </a:extLst>
          </p:cNvPr>
          <p:cNvSpPr>
            <a:spLocks noGrp="1"/>
          </p:cNvSpPr>
          <p:nvPr>
            <p:ph type="sldNum" sz="quarter" idx="12"/>
          </p:nvPr>
        </p:nvSpPr>
        <p:spPr/>
        <p:txBody>
          <a:bodyPr/>
          <a:lstStyle/>
          <a:p>
            <a:fld id="{C0B91729-795A-AB4F-BD93-8A9FD685D00B}" type="slidenum">
              <a:rPr lang="x-none" smtClean="0"/>
              <a:t>43</a:t>
            </a:fld>
            <a:endParaRPr lang="x-none"/>
          </a:p>
        </p:txBody>
      </p:sp>
    </p:spTree>
    <p:extLst>
      <p:ext uri="{BB962C8B-B14F-4D97-AF65-F5344CB8AC3E}">
        <p14:creationId xmlns:p14="http://schemas.microsoft.com/office/powerpoint/2010/main" val="2735423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4" name="Freeform: Shape 13">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16" name="Freeform: Shape 15">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7A0440A-2DFA-4818-B368-11656FDA77AC}"/>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b="1" i="0" kern="1200" dirty="0">
                <a:solidFill>
                  <a:schemeClr val="tx1"/>
                </a:solidFill>
                <a:effectLst/>
                <a:latin typeface="+mj-lt"/>
                <a:ea typeface="+mj-ea"/>
                <a:cs typeface="+mj-cs"/>
              </a:rPr>
              <a:t>Diffie-Hellman Key Exchange</a:t>
            </a:r>
            <a:r>
              <a:rPr lang="en-US" b="1" kern="1200" dirty="0">
                <a:solidFill>
                  <a:schemeClr val="tx1"/>
                </a:solidFill>
                <a:latin typeface="+mj-lt"/>
                <a:ea typeface="+mj-ea"/>
                <a:cs typeface="+mj-cs"/>
              </a:rPr>
              <a:t> </a:t>
            </a:r>
            <a:br>
              <a:rPr lang="en-US" sz="5400" kern="1200" dirty="0">
                <a:solidFill>
                  <a:schemeClr val="tx1"/>
                </a:solidFill>
                <a:latin typeface="+mj-lt"/>
                <a:ea typeface="+mj-ea"/>
                <a:cs typeface="+mj-cs"/>
              </a:rPr>
            </a:br>
            <a:endParaRPr lang="en-US" sz="5400" kern="1200" dirty="0">
              <a:solidFill>
                <a:schemeClr val="tx1"/>
              </a:solidFill>
              <a:latin typeface="+mj-lt"/>
              <a:ea typeface="+mj-ea"/>
              <a:cs typeface="+mj-cs"/>
            </a:endParaRPr>
          </a:p>
        </p:txBody>
      </p:sp>
      <p:pic>
        <p:nvPicPr>
          <p:cNvPr id="5" name="Content Placeholder 4" descr="Timeline&#10;&#10;Description automatically generated">
            <a:extLst>
              <a:ext uri="{FF2B5EF4-FFF2-40B4-BE49-F238E27FC236}">
                <a16:creationId xmlns:a16="http://schemas.microsoft.com/office/drawing/2014/main" id="{9E8DD683-1D0A-49BA-B4F5-0BD845709050}"/>
              </a:ext>
            </a:extLst>
          </p:cNvPr>
          <p:cNvPicPr>
            <a:picLocks noGrp="1" noChangeAspect="1"/>
          </p:cNvPicPr>
          <p:nvPr>
            <p:ph idx="1"/>
          </p:nvPr>
        </p:nvPicPr>
        <p:blipFill>
          <a:blip r:embed="rId2"/>
          <a:stretch>
            <a:fillRect/>
          </a:stretch>
        </p:blipFill>
        <p:spPr>
          <a:xfrm>
            <a:off x="4916251" y="2392853"/>
            <a:ext cx="6631341" cy="2072293"/>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6A0D0262-E431-8246-812F-46BE31F27129}"/>
              </a:ext>
            </a:extLst>
          </p:cNvPr>
          <p:cNvPicPr>
            <a:picLocks noChangeAspect="1"/>
          </p:cNvPicPr>
          <p:nvPr/>
        </p:nvPicPr>
        <p:blipFill>
          <a:blip r:embed="rId3"/>
          <a:stretch>
            <a:fillRect/>
          </a:stretch>
        </p:blipFill>
        <p:spPr>
          <a:xfrm>
            <a:off x="9410700" y="0"/>
            <a:ext cx="2781300" cy="1143000"/>
          </a:xfrm>
          <a:prstGeom prst="rect">
            <a:avLst/>
          </a:prstGeom>
        </p:spPr>
      </p:pic>
      <p:sp>
        <p:nvSpPr>
          <p:cNvPr id="3" name="Slide Number Placeholder 2">
            <a:extLst>
              <a:ext uri="{FF2B5EF4-FFF2-40B4-BE49-F238E27FC236}">
                <a16:creationId xmlns:a16="http://schemas.microsoft.com/office/drawing/2014/main" id="{9B899013-4787-0D4C-B306-37FDA27D359C}"/>
              </a:ext>
            </a:extLst>
          </p:cNvPr>
          <p:cNvSpPr>
            <a:spLocks noGrp="1"/>
          </p:cNvSpPr>
          <p:nvPr>
            <p:ph type="sldNum" sz="quarter" idx="12"/>
          </p:nvPr>
        </p:nvSpPr>
        <p:spPr/>
        <p:txBody>
          <a:bodyPr/>
          <a:lstStyle/>
          <a:p>
            <a:fld id="{C0B91729-795A-AB4F-BD93-8A9FD685D00B}" type="slidenum">
              <a:rPr lang="x-none" smtClean="0"/>
              <a:t>44</a:t>
            </a:fld>
            <a:endParaRPr lang="x-none"/>
          </a:p>
        </p:txBody>
      </p:sp>
    </p:spTree>
    <p:extLst>
      <p:ext uri="{BB962C8B-B14F-4D97-AF65-F5344CB8AC3E}">
        <p14:creationId xmlns:p14="http://schemas.microsoft.com/office/powerpoint/2010/main" val="4130924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E139F69-90DB-4363-99C1-CDD094EED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33B9D5-A225-48D9-9253-B7C2E870F197}"/>
              </a:ext>
            </a:extLst>
          </p:cNvPr>
          <p:cNvSpPr>
            <a:spLocks noGrp="1"/>
          </p:cNvSpPr>
          <p:nvPr>
            <p:ph type="title"/>
          </p:nvPr>
        </p:nvSpPr>
        <p:spPr>
          <a:xfrm>
            <a:off x="1252800" y="662399"/>
            <a:ext cx="5995987" cy="1494000"/>
          </a:xfrm>
        </p:spPr>
        <p:txBody>
          <a:bodyPr anchor="t">
            <a:normAutofit/>
          </a:bodyPr>
          <a:lstStyle/>
          <a:p>
            <a:r>
              <a:rPr lang="en-US" sz="3700" i="0" dirty="0">
                <a:effectLst/>
                <a:latin typeface="LMSans10-Bold"/>
              </a:rPr>
              <a:t>Diffie-Hellman Key Exchange</a:t>
            </a:r>
            <a:r>
              <a:rPr lang="en-US" sz="3700" dirty="0"/>
              <a:t> </a:t>
            </a:r>
            <a:br>
              <a:rPr lang="en-US" sz="3700" dirty="0"/>
            </a:br>
            <a:endParaRPr lang="en-US" sz="3700" dirty="0"/>
          </a:p>
        </p:txBody>
      </p:sp>
      <p:grpSp>
        <p:nvGrpSpPr>
          <p:cNvPr id="17" name="Group 16">
            <a:extLst>
              <a:ext uri="{FF2B5EF4-FFF2-40B4-BE49-F238E27FC236}">
                <a16:creationId xmlns:a16="http://schemas.microsoft.com/office/drawing/2014/main" id="{EF5608BC-985E-44AE-8C56-1C79902865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8" name="Freeform 6">
              <a:extLst>
                <a:ext uri="{FF2B5EF4-FFF2-40B4-BE49-F238E27FC236}">
                  <a16:creationId xmlns:a16="http://schemas.microsoft.com/office/drawing/2014/main" id="{FF652A2A-BC90-4341-B339-840F6E1C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9" name="Freeform 6">
              <a:extLst>
                <a:ext uri="{FF2B5EF4-FFF2-40B4-BE49-F238E27FC236}">
                  <a16:creationId xmlns:a16="http://schemas.microsoft.com/office/drawing/2014/main" id="{E55F3E59-21AB-424D-B654-E1B9E304F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4D7CEDA5-33AB-461E-85D6-259F27258B7E}"/>
              </a:ext>
            </a:extLst>
          </p:cNvPr>
          <p:cNvSpPr>
            <a:spLocks noGrp="1"/>
          </p:cNvSpPr>
          <p:nvPr>
            <p:ph idx="1"/>
          </p:nvPr>
        </p:nvSpPr>
        <p:spPr>
          <a:xfrm>
            <a:off x="1252800" y="1882239"/>
            <a:ext cx="10018005" cy="3844800"/>
          </a:xfrm>
        </p:spPr>
        <p:txBody>
          <a:bodyPr>
            <a:normAutofit fontScale="92500"/>
          </a:bodyPr>
          <a:lstStyle/>
          <a:p>
            <a:pPr algn="just"/>
            <a:r>
              <a:rPr lang="en-US" b="0" i="0" dirty="0">
                <a:solidFill>
                  <a:schemeClr val="tx1">
                    <a:alpha val="60000"/>
                  </a:schemeClr>
                </a:solidFill>
                <a:effectLst/>
                <a:latin typeface="LMSans10-Regular"/>
              </a:rPr>
              <a:t>Elliptic-curve Diffie–Hellman (</a:t>
            </a:r>
            <a:r>
              <a:rPr lang="en-US" b="0" i="0" dirty="0" err="1">
                <a:solidFill>
                  <a:schemeClr val="tx1">
                    <a:alpha val="60000"/>
                  </a:schemeClr>
                </a:solidFill>
                <a:effectLst/>
                <a:latin typeface="LMSans10-Regular"/>
              </a:rPr>
              <a:t>ECDH</a:t>
            </a:r>
            <a:r>
              <a:rPr lang="en-US" b="0" i="0" dirty="0">
                <a:solidFill>
                  <a:schemeClr val="tx1">
                    <a:alpha val="60000"/>
                  </a:schemeClr>
                </a:solidFill>
                <a:effectLst/>
                <a:latin typeface="LMSans10-Regular"/>
              </a:rPr>
              <a:t>) is a key agreement protocol that allows two parties, each having an elliptic-curve public–private key pair, to establish a shared secret over an insecure channel.</a:t>
            </a:r>
          </a:p>
          <a:p>
            <a:pPr algn="just"/>
            <a:r>
              <a:rPr lang="en-US" b="0" i="0" dirty="0">
                <a:solidFill>
                  <a:schemeClr val="tx1">
                    <a:alpha val="60000"/>
                  </a:schemeClr>
                </a:solidFill>
                <a:effectLst/>
                <a:latin typeface="LMSans10-Regular"/>
              </a:rPr>
              <a:t>This shared secret may be directly used as a key, or to derive another key. The key, or the derived key, can then be used to encrypt subsequent communications using a symmetric-key cipher.</a:t>
            </a:r>
          </a:p>
          <a:p>
            <a:pPr algn="just"/>
            <a:r>
              <a:rPr lang="en-US" b="0" i="0" dirty="0">
                <a:solidFill>
                  <a:schemeClr val="tx1">
                    <a:alpha val="60000"/>
                  </a:schemeClr>
                </a:solidFill>
                <a:effectLst/>
                <a:latin typeface="LMSans10-Regular"/>
              </a:rPr>
              <a:t>It is a variant of the Diffie–Hellman protocol using elliptic-curve cryptography</a:t>
            </a:r>
            <a:r>
              <a:rPr lang="en-US" dirty="0">
                <a:solidFill>
                  <a:schemeClr val="tx1">
                    <a:alpha val="60000"/>
                  </a:schemeClr>
                </a:solidFill>
              </a:rPr>
              <a:t> </a:t>
            </a:r>
            <a:br>
              <a:rPr lang="en-US" sz="2000" dirty="0">
                <a:solidFill>
                  <a:schemeClr val="tx1">
                    <a:alpha val="60000"/>
                  </a:schemeClr>
                </a:solidFill>
              </a:rPr>
            </a:br>
            <a:endParaRPr lang="en-US" sz="2000" dirty="0">
              <a:solidFill>
                <a:schemeClr val="tx1">
                  <a:alpha val="60000"/>
                </a:schemeClr>
              </a:solidFill>
            </a:endParaRPr>
          </a:p>
        </p:txBody>
      </p:sp>
      <p:pic>
        <p:nvPicPr>
          <p:cNvPr id="14" name="Picture 13" descr="A picture containing text&#10;&#10;Description automatically generated">
            <a:extLst>
              <a:ext uri="{FF2B5EF4-FFF2-40B4-BE49-F238E27FC236}">
                <a16:creationId xmlns:a16="http://schemas.microsoft.com/office/drawing/2014/main" id="{36D8DF8F-25C3-8243-91D7-E9D44F9F5EC4}"/>
              </a:ext>
            </a:extLst>
          </p:cNvPr>
          <p:cNvPicPr>
            <a:picLocks noChangeAspect="1"/>
          </p:cNvPicPr>
          <p:nvPr/>
        </p:nvPicPr>
        <p:blipFill>
          <a:blip r:embed="rId2"/>
          <a:stretch>
            <a:fillRect/>
          </a:stretch>
        </p:blipFill>
        <p:spPr>
          <a:xfrm>
            <a:off x="9410700" y="0"/>
            <a:ext cx="2781300" cy="1143000"/>
          </a:xfrm>
          <a:prstGeom prst="rect">
            <a:avLst/>
          </a:prstGeom>
        </p:spPr>
      </p:pic>
      <p:sp>
        <p:nvSpPr>
          <p:cNvPr id="5" name="Slide Number Placeholder 4">
            <a:extLst>
              <a:ext uri="{FF2B5EF4-FFF2-40B4-BE49-F238E27FC236}">
                <a16:creationId xmlns:a16="http://schemas.microsoft.com/office/drawing/2014/main" id="{422F70A4-6402-7B4B-83AF-16B58C443325}"/>
              </a:ext>
            </a:extLst>
          </p:cNvPr>
          <p:cNvSpPr>
            <a:spLocks noGrp="1"/>
          </p:cNvSpPr>
          <p:nvPr>
            <p:ph type="sldNum" sz="quarter" idx="12"/>
          </p:nvPr>
        </p:nvSpPr>
        <p:spPr/>
        <p:txBody>
          <a:bodyPr/>
          <a:lstStyle/>
          <a:p>
            <a:fld id="{C0B91729-795A-AB4F-BD93-8A9FD685D00B}" type="slidenum">
              <a:rPr lang="x-none" smtClean="0"/>
              <a:t>45</a:t>
            </a:fld>
            <a:endParaRPr lang="x-none"/>
          </a:p>
        </p:txBody>
      </p:sp>
    </p:spTree>
    <p:extLst>
      <p:ext uri="{BB962C8B-B14F-4D97-AF65-F5344CB8AC3E}">
        <p14:creationId xmlns:p14="http://schemas.microsoft.com/office/powerpoint/2010/main" val="1549060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D7CDE1-819E-45BA-97DB-A01CAE43737E}"/>
              </a:ext>
            </a:extLst>
          </p:cNvPr>
          <p:cNvSpPr>
            <a:spLocks noGrp="1"/>
          </p:cNvSpPr>
          <p:nvPr>
            <p:ph type="title"/>
          </p:nvPr>
        </p:nvSpPr>
        <p:spPr>
          <a:xfrm>
            <a:off x="885825" y="68425"/>
            <a:ext cx="9711651" cy="1494000"/>
          </a:xfrm>
        </p:spPr>
        <p:txBody>
          <a:bodyPr anchor="t">
            <a:normAutofit/>
          </a:bodyPr>
          <a:lstStyle/>
          <a:p>
            <a:r>
              <a:rPr lang="en-US" sz="3600" b="1" i="0" dirty="0">
                <a:effectLst/>
                <a:latin typeface="LMSans10-Bold"/>
              </a:rPr>
              <a:t>Diffie-Hellman Key Exchange Algorithm 1/2</a:t>
            </a:r>
            <a:br>
              <a:rPr lang="en-US" sz="3100" dirty="0"/>
            </a:br>
            <a:endParaRPr lang="en-US" sz="3100" dirty="0"/>
          </a:p>
        </p:txBody>
      </p:sp>
      <p:grpSp>
        <p:nvGrpSpPr>
          <p:cNvPr id="11" name="Group 10">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2"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3"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E2B754C0-8CBC-4C01-8DEB-317F0310F1A2}"/>
              </a:ext>
            </a:extLst>
          </p:cNvPr>
          <p:cNvSpPr>
            <a:spLocks noGrp="1"/>
          </p:cNvSpPr>
          <p:nvPr>
            <p:ph idx="1"/>
          </p:nvPr>
        </p:nvSpPr>
        <p:spPr>
          <a:xfrm>
            <a:off x="1150272" y="815425"/>
            <a:ext cx="10777281" cy="3844800"/>
          </a:xfrm>
        </p:spPr>
        <p:txBody>
          <a:bodyPr>
            <a:noAutofit/>
          </a:bodyPr>
          <a:lstStyle/>
          <a:p>
            <a:r>
              <a:rPr lang="en-US" sz="2400" b="0" i="0" dirty="0">
                <a:solidFill>
                  <a:schemeClr val="tx1">
                    <a:alpha val="60000"/>
                  </a:schemeClr>
                </a:solidFill>
                <a:effectLst/>
                <a:latin typeface="LMSans10-Regular"/>
              </a:rPr>
              <a:t>Alice wants to communicate with bob on a unsecured channel and wanted to exchange keys by using Diffie Hellman Algorithm</a:t>
            </a:r>
          </a:p>
          <a:p>
            <a:r>
              <a:rPr lang="en-US" sz="2400" b="0" i="0" dirty="0">
                <a:solidFill>
                  <a:schemeClr val="tx1">
                    <a:alpha val="60000"/>
                  </a:schemeClr>
                </a:solidFill>
                <a:effectLst/>
                <a:latin typeface="LMSans10-Regular"/>
              </a:rPr>
              <a:t>They agreed on a Elliptic Curve equation </a:t>
            </a:r>
            <a:r>
              <a:rPr lang="en-US" sz="2400" b="0" i="1" dirty="0">
                <a:solidFill>
                  <a:schemeClr val="tx1">
                    <a:alpha val="60000"/>
                  </a:schemeClr>
                </a:solidFill>
                <a:effectLst/>
                <a:latin typeface="LMSans10-Oblique"/>
              </a:rPr>
              <a:t>y</a:t>
            </a:r>
            <a:r>
              <a:rPr lang="en-US" sz="2400" b="0" i="0" dirty="0">
                <a:solidFill>
                  <a:schemeClr val="tx1">
                    <a:alpha val="60000"/>
                  </a:schemeClr>
                </a:solidFill>
                <a:effectLst/>
                <a:latin typeface="LMSans8-Regular"/>
              </a:rPr>
              <a:t>2 </a:t>
            </a:r>
            <a:r>
              <a:rPr lang="en-US" sz="2400" b="0" i="0" dirty="0">
                <a:solidFill>
                  <a:schemeClr val="tx1">
                    <a:alpha val="60000"/>
                  </a:schemeClr>
                </a:solidFill>
                <a:effectLst/>
                <a:latin typeface="LMSans10-Regular"/>
              </a:rPr>
              <a:t>= </a:t>
            </a:r>
            <a:r>
              <a:rPr lang="en-US" sz="2400" b="0" i="1" dirty="0">
                <a:solidFill>
                  <a:schemeClr val="tx1">
                    <a:alpha val="60000"/>
                  </a:schemeClr>
                </a:solidFill>
                <a:effectLst/>
                <a:latin typeface="LMSans10-Oblique"/>
              </a:rPr>
              <a:t>x</a:t>
            </a:r>
            <a:r>
              <a:rPr lang="en-US" sz="2400" b="0" i="0" dirty="0">
                <a:solidFill>
                  <a:schemeClr val="tx1">
                    <a:alpha val="60000"/>
                  </a:schemeClr>
                </a:solidFill>
                <a:effectLst/>
                <a:latin typeface="LMSans8-Regular"/>
              </a:rPr>
              <a:t>3 </a:t>
            </a:r>
            <a:r>
              <a:rPr lang="en-US" sz="2400" b="0" i="0" dirty="0">
                <a:solidFill>
                  <a:schemeClr val="tx1">
                    <a:alpha val="60000"/>
                  </a:schemeClr>
                </a:solidFill>
                <a:effectLst/>
                <a:latin typeface="LMSans10-Regular"/>
              </a:rPr>
              <a:t>+ </a:t>
            </a:r>
            <a:r>
              <a:rPr lang="en-US" sz="2400" b="0" i="1" dirty="0">
                <a:solidFill>
                  <a:schemeClr val="tx1">
                    <a:alpha val="60000"/>
                  </a:schemeClr>
                </a:solidFill>
                <a:effectLst/>
                <a:latin typeface="LMSans10-Oblique"/>
              </a:rPr>
              <a:t>ax </a:t>
            </a:r>
            <a:r>
              <a:rPr lang="en-US" sz="2400" b="0" i="0" dirty="0">
                <a:solidFill>
                  <a:schemeClr val="tx1">
                    <a:alpha val="60000"/>
                  </a:schemeClr>
                </a:solidFill>
                <a:effectLst/>
                <a:latin typeface="LMSans10-Regular"/>
              </a:rPr>
              <a:t>+ </a:t>
            </a:r>
            <a:r>
              <a:rPr lang="en-US" sz="2400" b="0" i="1" dirty="0">
                <a:solidFill>
                  <a:schemeClr val="tx1">
                    <a:alpha val="60000"/>
                  </a:schemeClr>
                </a:solidFill>
                <a:effectLst/>
                <a:latin typeface="LMSans10-Oblique"/>
              </a:rPr>
              <a:t>b </a:t>
            </a:r>
            <a:r>
              <a:rPr lang="en-US" sz="2400" b="0" i="1" dirty="0" err="1">
                <a:solidFill>
                  <a:schemeClr val="tx1">
                    <a:alpha val="60000"/>
                  </a:schemeClr>
                </a:solidFill>
                <a:effectLst/>
                <a:latin typeface="LMSans10-Oblique"/>
              </a:rPr>
              <a:t>modp</a:t>
            </a:r>
            <a:endParaRPr lang="en-US" sz="2400" b="0" i="1" dirty="0">
              <a:solidFill>
                <a:schemeClr val="tx1">
                  <a:alpha val="60000"/>
                </a:schemeClr>
              </a:solidFill>
              <a:effectLst/>
              <a:latin typeface="LMSans10-Oblique"/>
            </a:endParaRPr>
          </a:p>
          <a:p>
            <a:r>
              <a:rPr lang="en-US" sz="2400" b="0" i="0" dirty="0">
                <a:solidFill>
                  <a:schemeClr val="tx1">
                    <a:alpha val="60000"/>
                  </a:schemeClr>
                </a:solidFill>
                <a:effectLst/>
                <a:latin typeface="LMSans10-Regular"/>
              </a:rPr>
              <a:t>Generator of the curve lets say </a:t>
            </a:r>
            <a:r>
              <a:rPr lang="en-US" sz="2400" b="0" i="1" dirty="0">
                <a:solidFill>
                  <a:schemeClr val="tx1">
                    <a:alpha val="60000"/>
                  </a:schemeClr>
                </a:solidFill>
                <a:effectLst/>
                <a:latin typeface="LMSans10-Oblique"/>
              </a:rPr>
              <a:t>R </a:t>
            </a:r>
            <a:r>
              <a:rPr lang="en-US" sz="2400" b="0" i="0" dirty="0">
                <a:solidFill>
                  <a:schemeClr val="tx1">
                    <a:alpha val="60000"/>
                  </a:schemeClr>
                </a:solidFill>
                <a:effectLst/>
                <a:latin typeface="LMSans10-Regular"/>
              </a:rPr>
              <a:t>= (</a:t>
            </a:r>
            <a:r>
              <a:rPr lang="en-US" sz="2400" i="1" dirty="0" err="1">
                <a:solidFill>
                  <a:schemeClr val="tx1">
                    <a:alpha val="60000"/>
                  </a:schemeClr>
                </a:solidFill>
                <a:latin typeface="LMSans10-Oblique"/>
              </a:rPr>
              <a:t>X</a:t>
            </a:r>
            <a:r>
              <a:rPr lang="en-US" sz="2400" b="0" i="1" dirty="0" err="1">
                <a:solidFill>
                  <a:schemeClr val="tx1">
                    <a:alpha val="60000"/>
                  </a:schemeClr>
                </a:solidFill>
                <a:effectLst/>
                <a:latin typeface="LMSans8-Oblique"/>
              </a:rPr>
              <a:t>r</a:t>
            </a:r>
            <a:r>
              <a:rPr lang="en-US" sz="2400" b="0" i="1" dirty="0">
                <a:solidFill>
                  <a:schemeClr val="tx1">
                    <a:alpha val="60000"/>
                  </a:schemeClr>
                </a:solidFill>
                <a:effectLst/>
                <a:latin typeface="LMMathItalic10-Regular"/>
              </a:rPr>
              <a:t>, </a:t>
            </a:r>
            <a:r>
              <a:rPr lang="en-US" sz="2400" i="1" dirty="0" err="1">
                <a:solidFill>
                  <a:schemeClr val="tx1">
                    <a:alpha val="60000"/>
                  </a:schemeClr>
                </a:solidFill>
                <a:latin typeface="LMSans10-Oblique"/>
              </a:rPr>
              <a:t>Y</a:t>
            </a:r>
            <a:r>
              <a:rPr lang="en-US" sz="2400" b="0" i="1" dirty="0" err="1">
                <a:solidFill>
                  <a:schemeClr val="tx1">
                    <a:alpha val="60000"/>
                  </a:schemeClr>
                </a:solidFill>
                <a:effectLst/>
                <a:latin typeface="LMSans8-Oblique"/>
              </a:rPr>
              <a:t>r</a:t>
            </a:r>
            <a:r>
              <a:rPr lang="en-US" sz="2400" b="0" i="0" dirty="0">
                <a:solidFill>
                  <a:schemeClr val="tx1">
                    <a:alpha val="60000"/>
                  </a:schemeClr>
                </a:solidFill>
                <a:effectLst/>
                <a:latin typeface="LMSans10-Regular"/>
              </a:rPr>
              <a:t>)</a:t>
            </a:r>
          </a:p>
          <a:p>
            <a:r>
              <a:rPr lang="en-US" sz="2400" b="0" i="0" dirty="0">
                <a:solidFill>
                  <a:schemeClr val="tx1">
                    <a:alpha val="60000"/>
                  </a:schemeClr>
                </a:solidFill>
                <a:effectLst/>
                <a:latin typeface="LMSans10-Regular"/>
              </a:rPr>
              <a:t>Now Alice will choose a number </a:t>
            </a:r>
            <a:r>
              <a:rPr lang="en-US" sz="2400" b="1" i="0" dirty="0">
                <a:solidFill>
                  <a:schemeClr val="tx1">
                    <a:alpha val="60000"/>
                  </a:schemeClr>
                </a:solidFill>
                <a:effectLst/>
                <a:latin typeface="LMSans10-Bold"/>
              </a:rPr>
              <a:t>a </a:t>
            </a:r>
            <a:r>
              <a:rPr lang="en-US" sz="2400" b="0" i="0" dirty="0">
                <a:solidFill>
                  <a:schemeClr val="tx1">
                    <a:alpha val="60000"/>
                  </a:schemeClr>
                </a:solidFill>
                <a:effectLst/>
                <a:latin typeface="LMSans10-Regular"/>
              </a:rPr>
              <a:t>from set </a:t>
            </a:r>
            <a:r>
              <a:rPr lang="en-US" sz="2400" b="0" i="1" dirty="0">
                <a:solidFill>
                  <a:schemeClr val="tx1">
                    <a:alpha val="60000"/>
                  </a:schemeClr>
                </a:solidFill>
                <a:effectLst/>
                <a:latin typeface="LMMathSymbols10-Regular"/>
              </a:rPr>
              <a:t>{ </a:t>
            </a:r>
            <a:r>
              <a:rPr lang="en-US" sz="2400" b="0" i="0" dirty="0">
                <a:solidFill>
                  <a:schemeClr val="tx1">
                    <a:alpha val="60000"/>
                  </a:schemeClr>
                </a:solidFill>
                <a:effectLst/>
                <a:latin typeface="LMSans10-Regular"/>
              </a:rPr>
              <a:t>2</a:t>
            </a:r>
            <a:r>
              <a:rPr lang="en-US" sz="2400" b="0" i="1" dirty="0">
                <a:solidFill>
                  <a:schemeClr val="tx1">
                    <a:alpha val="60000"/>
                  </a:schemeClr>
                </a:solidFill>
                <a:effectLst/>
                <a:latin typeface="LMMathItalic10-Regular"/>
              </a:rPr>
              <a:t>, </a:t>
            </a:r>
            <a:r>
              <a:rPr lang="en-US" sz="2400" b="0" i="0" dirty="0">
                <a:solidFill>
                  <a:schemeClr val="tx1">
                    <a:alpha val="60000"/>
                  </a:schemeClr>
                </a:solidFill>
                <a:effectLst/>
                <a:latin typeface="LMSans10-Regular"/>
              </a:rPr>
              <a:t>3</a:t>
            </a:r>
            <a:r>
              <a:rPr lang="en-US" sz="2400" b="0" i="1" dirty="0">
                <a:solidFill>
                  <a:schemeClr val="tx1">
                    <a:alpha val="60000"/>
                  </a:schemeClr>
                </a:solidFill>
                <a:effectLst/>
                <a:latin typeface="LMMathItalic10-Regular"/>
              </a:rPr>
              <a:t>, ...., </a:t>
            </a:r>
            <a:r>
              <a:rPr lang="en-US" sz="2400" b="0" i="1" dirty="0">
                <a:solidFill>
                  <a:schemeClr val="tx1">
                    <a:alpha val="60000"/>
                  </a:schemeClr>
                </a:solidFill>
                <a:effectLst/>
                <a:latin typeface="LMMathSymbols10-Regular"/>
              </a:rPr>
              <a:t>|</a:t>
            </a:r>
            <a:r>
              <a:rPr lang="en-US" sz="2400" b="0" i="1" dirty="0">
                <a:solidFill>
                  <a:schemeClr val="tx1">
                    <a:alpha val="60000"/>
                  </a:schemeClr>
                </a:solidFill>
                <a:effectLst/>
                <a:latin typeface="LMSans10-Oblique"/>
              </a:rPr>
              <a:t>E</a:t>
            </a:r>
            <a:r>
              <a:rPr lang="en-US" sz="2400" b="0" i="1" dirty="0">
                <a:solidFill>
                  <a:schemeClr val="tx1">
                    <a:alpha val="60000"/>
                  </a:schemeClr>
                </a:solidFill>
                <a:effectLst/>
                <a:latin typeface="LMMathSymbols10-Regular"/>
              </a:rPr>
              <a:t>| - </a:t>
            </a:r>
            <a:r>
              <a:rPr lang="en-US" sz="2400" b="0" i="0" dirty="0">
                <a:solidFill>
                  <a:schemeClr val="tx1">
                    <a:alpha val="60000"/>
                  </a:schemeClr>
                </a:solidFill>
                <a:effectLst/>
                <a:latin typeface="LMSans10-Regular"/>
              </a:rPr>
              <a:t>1</a:t>
            </a:r>
            <a:r>
              <a:rPr lang="en-US" sz="2400" b="0" i="1" dirty="0">
                <a:solidFill>
                  <a:schemeClr val="tx1">
                    <a:alpha val="60000"/>
                  </a:schemeClr>
                </a:solidFill>
                <a:effectLst/>
                <a:latin typeface="LMMathSymbols10-Regular"/>
              </a:rPr>
              <a:t>} </a:t>
            </a:r>
            <a:r>
              <a:rPr lang="en-US" sz="2400" b="0" i="0" dirty="0">
                <a:solidFill>
                  <a:schemeClr val="tx1">
                    <a:alpha val="60000"/>
                  </a:schemeClr>
                </a:solidFill>
                <a:effectLst/>
                <a:latin typeface="LMSans10-Regular"/>
              </a:rPr>
              <a:t>where </a:t>
            </a:r>
            <a:r>
              <a:rPr lang="en-US" sz="2400" b="0" i="1" dirty="0">
                <a:solidFill>
                  <a:schemeClr val="tx1">
                    <a:alpha val="60000"/>
                  </a:schemeClr>
                </a:solidFill>
                <a:effectLst/>
                <a:latin typeface="LMMathSymbols10-Regular"/>
              </a:rPr>
              <a:t>|</a:t>
            </a:r>
            <a:r>
              <a:rPr lang="en-US" sz="2400" b="0" i="1" dirty="0">
                <a:solidFill>
                  <a:schemeClr val="tx1">
                    <a:alpha val="60000"/>
                  </a:schemeClr>
                </a:solidFill>
                <a:effectLst/>
                <a:latin typeface="LMSans10-Oblique"/>
              </a:rPr>
              <a:t>E</a:t>
            </a:r>
            <a:r>
              <a:rPr lang="en-US" sz="2400" b="0" i="1" dirty="0">
                <a:solidFill>
                  <a:schemeClr val="tx1">
                    <a:alpha val="60000"/>
                  </a:schemeClr>
                </a:solidFill>
                <a:effectLst/>
                <a:latin typeface="LMMathSymbols10-Regular"/>
              </a:rPr>
              <a:t>| </a:t>
            </a:r>
            <a:r>
              <a:rPr lang="en-US" sz="2400" b="0" i="0" dirty="0">
                <a:solidFill>
                  <a:schemeClr val="tx1">
                    <a:alpha val="60000"/>
                  </a:schemeClr>
                </a:solidFill>
                <a:effectLst/>
                <a:latin typeface="LMSans10-Regular"/>
              </a:rPr>
              <a:t>is cardinality of Elliptic Curve</a:t>
            </a:r>
          </a:p>
          <a:p>
            <a:r>
              <a:rPr lang="en-US" sz="2400" b="0" i="0" dirty="0">
                <a:solidFill>
                  <a:schemeClr val="tx1">
                    <a:alpha val="60000"/>
                  </a:schemeClr>
                </a:solidFill>
                <a:effectLst/>
                <a:latin typeface="LMSans10-Regular"/>
              </a:rPr>
              <a:t>Bob will choose a number </a:t>
            </a:r>
            <a:r>
              <a:rPr lang="en-US" sz="2400" b="1" i="0" dirty="0">
                <a:solidFill>
                  <a:schemeClr val="tx1">
                    <a:alpha val="60000"/>
                  </a:schemeClr>
                </a:solidFill>
                <a:effectLst/>
                <a:latin typeface="LMSans10-Bold"/>
              </a:rPr>
              <a:t>b </a:t>
            </a:r>
            <a:r>
              <a:rPr lang="en-US" sz="2400" b="0" i="0" dirty="0">
                <a:solidFill>
                  <a:schemeClr val="tx1">
                    <a:alpha val="60000"/>
                  </a:schemeClr>
                </a:solidFill>
                <a:effectLst/>
                <a:latin typeface="LMSans10-Regular"/>
              </a:rPr>
              <a:t>from set </a:t>
            </a:r>
            <a:r>
              <a:rPr lang="en-US" sz="2400" b="0" i="1" dirty="0">
                <a:solidFill>
                  <a:schemeClr val="tx1">
                    <a:alpha val="60000"/>
                  </a:schemeClr>
                </a:solidFill>
                <a:effectLst/>
                <a:latin typeface="LMMathSymbols10-Regular"/>
              </a:rPr>
              <a:t>{ </a:t>
            </a:r>
            <a:r>
              <a:rPr lang="en-US" sz="2400" b="0" i="0" dirty="0">
                <a:solidFill>
                  <a:schemeClr val="tx1">
                    <a:alpha val="60000"/>
                  </a:schemeClr>
                </a:solidFill>
                <a:effectLst/>
                <a:latin typeface="LMSans10-Regular"/>
              </a:rPr>
              <a:t>2</a:t>
            </a:r>
            <a:r>
              <a:rPr lang="en-US" sz="2400" b="0" i="1" dirty="0">
                <a:solidFill>
                  <a:schemeClr val="tx1">
                    <a:alpha val="60000"/>
                  </a:schemeClr>
                </a:solidFill>
                <a:effectLst/>
                <a:latin typeface="LMMathItalic10-Regular"/>
              </a:rPr>
              <a:t>, </a:t>
            </a:r>
            <a:r>
              <a:rPr lang="en-US" sz="2400" b="0" i="0" dirty="0">
                <a:solidFill>
                  <a:schemeClr val="tx1">
                    <a:alpha val="60000"/>
                  </a:schemeClr>
                </a:solidFill>
                <a:effectLst/>
                <a:latin typeface="LMSans10-Regular"/>
              </a:rPr>
              <a:t>3</a:t>
            </a:r>
            <a:r>
              <a:rPr lang="en-US" sz="2400" b="0" i="1" dirty="0">
                <a:solidFill>
                  <a:schemeClr val="tx1">
                    <a:alpha val="60000"/>
                  </a:schemeClr>
                </a:solidFill>
                <a:effectLst/>
                <a:latin typeface="LMMathItalic10-Regular"/>
              </a:rPr>
              <a:t>, ...., </a:t>
            </a:r>
            <a:r>
              <a:rPr lang="en-US" sz="2400" b="0" i="1" dirty="0">
                <a:solidFill>
                  <a:schemeClr val="tx1">
                    <a:alpha val="60000"/>
                  </a:schemeClr>
                </a:solidFill>
                <a:effectLst/>
                <a:latin typeface="LMMathSymbols10-Regular"/>
              </a:rPr>
              <a:t>|</a:t>
            </a:r>
            <a:r>
              <a:rPr lang="en-US" sz="2400" b="0" i="1" dirty="0">
                <a:solidFill>
                  <a:schemeClr val="tx1">
                    <a:alpha val="60000"/>
                  </a:schemeClr>
                </a:solidFill>
                <a:effectLst/>
                <a:latin typeface="LMSans10-Oblique"/>
              </a:rPr>
              <a:t>E</a:t>
            </a:r>
            <a:r>
              <a:rPr lang="en-US" sz="2400" b="0" i="1" dirty="0">
                <a:solidFill>
                  <a:schemeClr val="tx1">
                    <a:alpha val="60000"/>
                  </a:schemeClr>
                </a:solidFill>
                <a:effectLst/>
                <a:latin typeface="LMMathSymbols10-Regular"/>
              </a:rPr>
              <a:t>| - </a:t>
            </a:r>
            <a:r>
              <a:rPr lang="en-US" sz="2400" b="0" i="0" dirty="0">
                <a:solidFill>
                  <a:schemeClr val="tx1">
                    <a:alpha val="60000"/>
                  </a:schemeClr>
                </a:solidFill>
                <a:effectLst/>
                <a:latin typeface="LMSans10-Regular"/>
              </a:rPr>
              <a:t>1</a:t>
            </a:r>
            <a:r>
              <a:rPr lang="en-US" sz="2400" b="0" i="1" dirty="0">
                <a:solidFill>
                  <a:schemeClr val="tx1">
                    <a:alpha val="60000"/>
                  </a:schemeClr>
                </a:solidFill>
                <a:effectLst/>
                <a:latin typeface="LMMathSymbols10-Regular"/>
              </a:rPr>
              <a:t>}</a:t>
            </a:r>
          </a:p>
          <a:p>
            <a:r>
              <a:rPr lang="en-US" sz="2400" b="0" i="0" dirty="0">
                <a:solidFill>
                  <a:schemeClr val="tx1">
                    <a:alpha val="60000"/>
                  </a:schemeClr>
                </a:solidFill>
                <a:effectLst/>
                <a:latin typeface="LMSans10-Regular"/>
              </a:rPr>
              <a:t>Alice now will computer her Public key </a:t>
            </a:r>
            <a:r>
              <a:rPr lang="en-US" sz="2400" b="0" i="1" dirty="0">
                <a:solidFill>
                  <a:schemeClr val="tx1">
                    <a:alpha val="60000"/>
                  </a:schemeClr>
                </a:solidFill>
                <a:effectLst/>
                <a:latin typeface="LMSans10-Oblique"/>
              </a:rPr>
              <a:t>K</a:t>
            </a:r>
            <a:r>
              <a:rPr lang="en-US" sz="2400" b="0" i="1" dirty="0">
                <a:solidFill>
                  <a:schemeClr val="tx1">
                    <a:alpha val="60000"/>
                  </a:schemeClr>
                </a:solidFill>
                <a:effectLst/>
                <a:latin typeface="LMSans8-Oblique"/>
              </a:rPr>
              <a:t>a </a:t>
            </a:r>
            <a:r>
              <a:rPr lang="en-US" sz="2400" b="0" i="0" dirty="0">
                <a:solidFill>
                  <a:schemeClr val="tx1">
                    <a:alpha val="60000"/>
                  </a:schemeClr>
                </a:solidFill>
                <a:effectLst/>
                <a:latin typeface="LMSans10-Regular"/>
              </a:rPr>
              <a:t>= </a:t>
            </a:r>
            <a:r>
              <a:rPr lang="en-US" sz="2400" b="0" i="1" dirty="0" err="1">
                <a:solidFill>
                  <a:schemeClr val="tx1">
                    <a:alpha val="60000"/>
                  </a:schemeClr>
                </a:solidFill>
                <a:effectLst/>
                <a:latin typeface="LMSans10-Oblique"/>
              </a:rPr>
              <a:t>aR</a:t>
            </a:r>
            <a:endParaRPr lang="en-US" sz="2400" b="0" i="1" dirty="0">
              <a:solidFill>
                <a:schemeClr val="tx1">
                  <a:alpha val="60000"/>
                </a:schemeClr>
              </a:solidFill>
              <a:effectLst/>
              <a:latin typeface="LMSans10-Oblique"/>
            </a:endParaRPr>
          </a:p>
          <a:p>
            <a:r>
              <a:rPr lang="en-US" sz="2400" b="0" i="0" dirty="0">
                <a:solidFill>
                  <a:schemeClr val="tx1">
                    <a:alpha val="60000"/>
                  </a:schemeClr>
                </a:solidFill>
                <a:effectLst/>
                <a:latin typeface="LMSans10-Regular"/>
              </a:rPr>
              <a:t>Bob will also computer his Public key </a:t>
            </a:r>
            <a:r>
              <a:rPr lang="en-US" sz="2400" b="0" i="1" dirty="0" err="1">
                <a:solidFill>
                  <a:schemeClr val="tx1">
                    <a:alpha val="60000"/>
                  </a:schemeClr>
                </a:solidFill>
                <a:effectLst/>
                <a:latin typeface="LMSans10-Oblique"/>
              </a:rPr>
              <a:t>K</a:t>
            </a:r>
            <a:r>
              <a:rPr lang="en-US" sz="2400" b="0" i="1" dirty="0" err="1">
                <a:solidFill>
                  <a:schemeClr val="tx1">
                    <a:alpha val="60000"/>
                  </a:schemeClr>
                </a:solidFill>
                <a:effectLst/>
                <a:latin typeface="LMSans8-Oblique"/>
              </a:rPr>
              <a:t>b</a:t>
            </a:r>
            <a:r>
              <a:rPr lang="en-US" sz="2400" b="0" i="1" dirty="0">
                <a:solidFill>
                  <a:schemeClr val="tx1">
                    <a:alpha val="60000"/>
                  </a:schemeClr>
                </a:solidFill>
                <a:effectLst/>
                <a:latin typeface="LMSans8-Oblique"/>
              </a:rPr>
              <a:t> </a:t>
            </a:r>
            <a:r>
              <a:rPr lang="en-US" sz="2400" b="0" i="0" dirty="0">
                <a:solidFill>
                  <a:schemeClr val="tx1">
                    <a:alpha val="60000"/>
                  </a:schemeClr>
                </a:solidFill>
                <a:effectLst/>
                <a:latin typeface="LMSans10-Regular"/>
              </a:rPr>
              <a:t>= </a:t>
            </a:r>
            <a:r>
              <a:rPr lang="en-US" sz="2400" b="0" i="1" dirty="0" err="1">
                <a:solidFill>
                  <a:schemeClr val="tx1">
                    <a:alpha val="60000"/>
                  </a:schemeClr>
                </a:solidFill>
                <a:effectLst/>
                <a:latin typeface="LMSans10-Oblique"/>
              </a:rPr>
              <a:t>bR</a:t>
            </a:r>
            <a:endParaRPr lang="en-US" sz="2400" b="0" i="1" dirty="0">
              <a:solidFill>
                <a:schemeClr val="tx1">
                  <a:alpha val="60000"/>
                </a:schemeClr>
              </a:solidFill>
              <a:effectLst/>
              <a:latin typeface="LMSans10-Oblique"/>
            </a:endParaRPr>
          </a:p>
          <a:p>
            <a:r>
              <a:rPr lang="en-US" sz="2400" b="0" i="0" dirty="0">
                <a:solidFill>
                  <a:schemeClr val="tx1">
                    <a:alpha val="60000"/>
                  </a:schemeClr>
                </a:solidFill>
                <a:effectLst/>
                <a:latin typeface="LMSans10-Regular"/>
              </a:rPr>
              <a:t>Now Alice and Bob will broadcast their public keys</a:t>
            </a:r>
          </a:p>
          <a:p>
            <a:r>
              <a:rPr lang="en-US" sz="2400" b="0" i="0" dirty="0">
                <a:solidFill>
                  <a:schemeClr val="tx1">
                    <a:alpha val="60000"/>
                  </a:schemeClr>
                </a:solidFill>
                <a:effectLst/>
                <a:latin typeface="LMSans10-Regular"/>
              </a:rPr>
              <a:t>Then Alice will compute her Common Private Key </a:t>
            </a:r>
            <a:r>
              <a:rPr lang="en-US" sz="2400" b="0" i="1" dirty="0">
                <a:solidFill>
                  <a:schemeClr val="tx1">
                    <a:alpha val="60000"/>
                  </a:schemeClr>
                </a:solidFill>
                <a:effectLst/>
                <a:latin typeface="LMSans10-Oblique"/>
              </a:rPr>
              <a:t>K</a:t>
            </a:r>
            <a:r>
              <a:rPr lang="en-US" sz="2400" b="0" i="1" dirty="0">
                <a:solidFill>
                  <a:schemeClr val="tx1">
                    <a:alpha val="60000"/>
                  </a:schemeClr>
                </a:solidFill>
                <a:effectLst/>
                <a:latin typeface="LMSans8-Oblique"/>
              </a:rPr>
              <a:t>c </a:t>
            </a:r>
            <a:r>
              <a:rPr lang="en-US" sz="2400" b="0" i="0" dirty="0">
                <a:solidFill>
                  <a:schemeClr val="tx1">
                    <a:alpha val="60000"/>
                  </a:schemeClr>
                </a:solidFill>
                <a:effectLst/>
                <a:latin typeface="LMSans10-Regular"/>
              </a:rPr>
              <a:t>= </a:t>
            </a:r>
            <a:r>
              <a:rPr lang="en-US" sz="2400" b="0" i="1" dirty="0" err="1">
                <a:solidFill>
                  <a:schemeClr val="tx1">
                    <a:alpha val="60000"/>
                  </a:schemeClr>
                </a:solidFill>
                <a:effectLst/>
                <a:latin typeface="LMSans10-Oblique"/>
              </a:rPr>
              <a:t>aK</a:t>
            </a:r>
            <a:r>
              <a:rPr lang="en-US" sz="2400" b="0" i="1" dirty="0" err="1">
                <a:solidFill>
                  <a:schemeClr val="tx1">
                    <a:alpha val="60000"/>
                  </a:schemeClr>
                </a:solidFill>
                <a:effectLst/>
                <a:latin typeface="LMSans8-Oblique"/>
              </a:rPr>
              <a:t>b</a:t>
            </a:r>
            <a:r>
              <a:rPr lang="en-US" sz="2400" b="0" i="1" dirty="0">
                <a:solidFill>
                  <a:schemeClr val="tx1">
                    <a:alpha val="60000"/>
                  </a:schemeClr>
                </a:solidFill>
                <a:effectLst/>
                <a:latin typeface="LMSans8-Oblique"/>
              </a:rPr>
              <a:t> </a:t>
            </a:r>
            <a:r>
              <a:rPr lang="en-US" sz="2400" b="0" i="0" dirty="0">
                <a:solidFill>
                  <a:schemeClr val="tx1">
                    <a:alpha val="60000"/>
                  </a:schemeClr>
                </a:solidFill>
                <a:effectLst/>
                <a:latin typeface="LMSans10-Regular"/>
              </a:rPr>
              <a:t>using Bobs public key.</a:t>
            </a:r>
          </a:p>
          <a:p>
            <a:r>
              <a:rPr lang="en-US" sz="2400" b="0" i="0" dirty="0">
                <a:solidFill>
                  <a:schemeClr val="tx1">
                    <a:alpha val="60000"/>
                  </a:schemeClr>
                </a:solidFill>
                <a:effectLst/>
                <a:latin typeface="LMSans10-Regular"/>
              </a:rPr>
              <a:t>Bob do the same compute his Common Private Key </a:t>
            </a:r>
            <a:r>
              <a:rPr lang="en-US" sz="2400" b="0" i="1" dirty="0">
                <a:solidFill>
                  <a:schemeClr val="tx1">
                    <a:alpha val="60000"/>
                  </a:schemeClr>
                </a:solidFill>
                <a:effectLst/>
                <a:latin typeface="LMSans10-Oblique"/>
              </a:rPr>
              <a:t>K</a:t>
            </a:r>
            <a:r>
              <a:rPr lang="en-US" sz="2400" b="0" i="1" dirty="0">
                <a:solidFill>
                  <a:schemeClr val="tx1">
                    <a:alpha val="60000"/>
                  </a:schemeClr>
                </a:solidFill>
                <a:effectLst/>
                <a:latin typeface="LMSans8-Oblique"/>
              </a:rPr>
              <a:t>c </a:t>
            </a:r>
            <a:r>
              <a:rPr lang="en-US" sz="2400" b="0" i="0" dirty="0">
                <a:solidFill>
                  <a:schemeClr val="tx1">
                    <a:alpha val="60000"/>
                  </a:schemeClr>
                </a:solidFill>
                <a:effectLst/>
                <a:latin typeface="LMSans10-Regular"/>
              </a:rPr>
              <a:t>= </a:t>
            </a:r>
            <a:r>
              <a:rPr lang="en-US" sz="2400" b="0" i="1" dirty="0" err="1">
                <a:solidFill>
                  <a:schemeClr val="tx1">
                    <a:alpha val="60000"/>
                  </a:schemeClr>
                </a:solidFill>
                <a:effectLst/>
                <a:latin typeface="LMSans10-Oblique"/>
              </a:rPr>
              <a:t>bK</a:t>
            </a:r>
            <a:r>
              <a:rPr lang="en-US" sz="2400" b="0" i="1" dirty="0" err="1">
                <a:solidFill>
                  <a:schemeClr val="tx1">
                    <a:alpha val="60000"/>
                  </a:schemeClr>
                </a:solidFill>
                <a:effectLst/>
                <a:latin typeface="LMSans8-Oblique"/>
              </a:rPr>
              <a:t>a</a:t>
            </a:r>
            <a:r>
              <a:rPr lang="en-US" sz="2400" b="0" i="1" dirty="0">
                <a:solidFill>
                  <a:schemeClr val="tx1">
                    <a:alpha val="60000"/>
                  </a:schemeClr>
                </a:solidFill>
                <a:effectLst/>
                <a:latin typeface="LMSans8-Oblique"/>
              </a:rPr>
              <a:t> </a:t>
            </a:r>
            <a:r>
              <a:rPr lang="en-US" sz="2400" b="0" i="0" dirty="0">
                <a:solidFill>
                  <a:schemeClr val="tx1">
                    <a:alpha val="60000"/>
                  </a:schemeClr>
                </a:solidFill>
                <a:effectLst/>
                <a:latin typeface="LMSans10-Regular"/>
              </a:rPr>
              <a:t>using Alice public key.</a:t>
            </a:r>
          </a:p>
          <a:p>
            <a:r>
              <a:rPr lang="en-US" sz="2400" b="0" i="0" dirty="0">
                <a:solidFill>
                  <a:schemeClr val="tx1">
                    <a:alpha val="60000"/>
                  </a:schemeClr>
                </a:solidFill>
                <a:effectLst/>
                <a:latin typeface="LMSans10-Regular"/>
              </a:rPr>
              <a:t>They will both compute their Public and Private keys using Double and Add Algorithm</a:t>
            </a:r>
            <a:r>
              <a:rPr lang="en-US" sz="2400" dirty="0">
                <a:solidFill>
                  <a:schemeClr val="tx1">
                    <a:alpha val="60000"/>
                  </a:schemeClr>
                </a:solidFill>
              </a:rPr>
              <a:t> </a:t>
            </a:r>
            <a:br>
              <a:rPr lang="en-US" sz="2400" dirty="0">
                <a:solidFill>
                  <a:schemeClr val="tx1">
                    <a:alpha val="60000"/>
                  </a:schemeClr>
                </a:solidFill>
              </a:rPr>
            </a:br>
            <a:endParaRPr lang="en-US" sz="2400" dirty="0">
              <a:solidFill>
                <a:schemeClr val="tx1">
                  <a:alpha val="60000"/>
                </a:schemeClr>
              </a:solidFill>
            </a:endParaRPr>
          </a:p>
        </p:txBody>
      </p:sp>
      <p:pic>
        <p:nvPicPr>
          <p:cNvPr id="10" name="Picture 9" descr="A picture containing text&#10;&#10;Description automatically generated">
            <a:extLst>
              <a:ext uri="{FF2B5EF4-FFF2-40B4-BE49-F238E27FC236}">
                <a16:creationId xmlns:a16="http://schemas.microsoft.com/office/drawing/2014/main" id="{4D6B02C1-2BA0-0A48-B2D7-9636157004DD}"/>
              </a:ext>
            </a:extLst>
          </p:cNvPr>
          <p:cNvPicPr>
            <a:picLocks noChangeAspect="1"/>
          </p:cNvPicPr>
          <p:nvPr/>
        </p:nvPicPr>
        <p:blipFill>
          <a:blip r:embed="rId2"/>
          <a:stretch>
            <a:fillRect/>
          </a:stretch>
        </p:blipFill>
        <p:spPr>
          <a:xfrm>
            <a:off x="9410700" y="0"/>
            <a:ext cx="2781300" cy="1143000"/>
          </a:xfrm>
          <a:prstGeom prst="rect">
            <a:avLst/>
          </a:prstGeom>
        </p:spPr>
      </p:pic>
      <p:sp>
        <p:nvSpPr>
          <p:cNvPr id="5" name="Slide Number Placeholder 4">
            <a:extLst>
              <a:ext uri="{FF2B5EF4-FFF2-40B4-BE49-F238E27FC236}">
                <a16:creationId xmlns:a16="http://schemas.microsoft.com/office/drawing/2014/main" id="{BABA1BAD-9E57-6B4A-A46C-543C62E88334}"/>
              </a:ext>
            </a:extLst>
          </p:cNvPr>
          <p:cNvSpPr>
            <a:spLocks noGrp="1"/>
          </p:cNvSpPr>
          <p:nvPr>
            <p:ph type="sldNum" sz="quarter" idx="12"/>
          </p:nvPr>
        </p:nvSpPr>
        <p:spPr/>
        <p:txBody>
          <a:bodyPr/>
          <a:lstStyle/>
          <a:p>
            <a:fld id="{C0B91729-795A-AB4F-BD93-8A9FD685D00B}" type="slidenum">
              <a:rPr lang="x-none" smtClean="0"/>
              <a:t>46</a:t>
            </a:fld>
            <a:endParaRPr lang="x-none"/>
          </a:p>
        </p:txBody>
      </p:sp>
    </p:spTree>
    <p:extLst>
      <p:ext uri="{BB962C8B-B14F-4D97-AF65-F5344CB8AC3E}">
        <p14:creationId xmlns:p14="http://schemas.microsoft.com/office/powerpoint/2010/main" val="3307818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139F69-90DB-4363-99C1-CDD094EED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BB5E7D-A1E9-43DA-8FD7-F6896DB6ABA3}"/>
              </a:ext>
            </a:extLst>
          </p:cNvPr>
          <p:cNvSpPr>
            <a:spLocks noGrp="1"/>
          </p:cNvSpPr>
          <p:nvPr>
            <p:ph type="title"/>
          </p:nvPr>
        </p:nvSpPr>
        <p:spPr>
          <a:xfrm>
            <a:off x="861703" y="621806"/>
            <a:ext cx="9939647" cy="1494000"/>
          </a:xfrm>
        </p:spPr>
        <p:txBody>
          <a:bodyPr anchor="t">
            <a:normAutofit/>
          </a:bodyPr>
          <a:lstStyle/>
          <a:p>
            <a:r>
              <a:rPr lang="en-US" sz="3600" i="0" dirty="0">
                <a:effectLst/>
                <a:latin typeface="+mn-lt"/>
              </a:rPr>
              <a:t>Diffie-Hellman Key Exchange Algorithm 2/2</a:t>
            </a:r>
            <a:br>
              <a:rPr lang="en-US" sz="3400" dirty="0"/>
            </a:br>
            <a:endParaRPr lang="en-US" sz="3400" dirty="0"/>
          </a:p>
        </p:txBody>
      </p:sp>
      <p:grpSp>
        <p:nvGrpSpPr>
          <p:cNvPr id="11" name="Group 10">
            <a:extLst>
              <a:ext uri="{FF2B5EF4-FFF2-40B4-BE49-F238E27FC236}">
                <a16:creationId xmlns:a16="http://schemas.microsoft.com/office/drawing/2014/main" id="{EF5608BC-985E-44AE-8C56-1C79902865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2" name="Freeform 6">
              <a:extLst>
                <a:ext uri="{FF2B5EF4-FFF2-40B4-BE49-F238E27FC236}">
                  <a16:creationId xmlns:a16="http://schemas.microsoft.com/office/drawing/2014/main" id="{FF652A2A-BC90-4341-B339-840F6E1C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3" name="Freeform 6">
              <a:extLst>
                <a:ext uri="{FF2B5EF4-FFF2-40B4-BE49-F238E27FC236}">
                  <a16:creationId xmlns:a16="http://schemas.microsoft.com/office/drawing/2014/main" id="{E55F3E59-21AB-424D-B654-E1B9E304F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7B035E87-6D93-4F95-A0AA-61EB8F504192}"/>
              </a:ext>
            </a:extLst>
          </p:cNvPr>
          <p:cNvSpPr>
            <a:spLocks noGrp="1"/>
          </p:cNvSpPr>
          <p:nvPr>
            <p:ph idx="1"/>
          </p:nvPr>
        </p:nvSpPr>
        <p:spPr>
          <a:xfrm>
            <a:off x="1251678" y="2286000"/>
            <a:ext cx="10940321" cy="3844800"/>
          </a:xfrm>
        </p:spPr>
        <p:txBody>
          <a:bodyPr>
            <a:normAutofit/>
          </a:bodyPr>
          <a:lstStyle/>
          <a:p>
            <a:r>
              <a:rPr lang="en-US" sz="2400" b="0" i="0" dirty="0">
                <a:solidFill>
                  <a:schemeClr val="tx1">
                    <a:alpha val="60000"/>
                  </a:schemeClr>
                </a:solidFill>
                <a:effectLst/>
                <a:latin typeface="LMSans10-Regular"/>
              </a:rPr>
              <a:t>Eve is now in the channel and she wants to know the communication between Alice and Bob</a:t>
            </a:r>
          </a:p>
          <a:p>
            <a:r>
              <a:rPr lang="en-US" sz="2400" b="0" i="0" dirty="0">
                <a:solidFill>
                  <a:schemeClr val="tx1">
                    <a:alpha val="60000"/>
                  </a:schemeClr>
                </a:solidFill>
                <a:effectLst/>
                <a:latin typeface="LMSans10-Regular"/>
              </a:rPr>
              <a:t>Eve knows the Elliptic curve equation she also know the generator value and the finite set and also </a:t>
            </a:r>
            <a:r>
              <a:rPr lang="en-US" sz="2400" b="0" i="0" dirty="0" err="1">
                <a:solidFill>
                  <a:schemeClr val="tx1">
                    <a:alpha val="60000"/>
                  </a:schemeClr>
                </a:solidFill>
                <a:effectLst/>
                <a:latin typeface="LMSans10-Regular"/>
              </a:rPr>
              <a:t>alice</a:t>
            </a:r>
            <a:r>
              <a:rPr lang="en-US" sz="2400" b="0" i="0" dirty="0">
                <a:solidFill>
                  <a:schemeClr val="tx1">
                    <a:alpha val="60000"/>
                  </a:schemeClr>
                </a:solidFill>
                <a:effectLst/>
                <a:latin typeface="LMSans10-Regular"/>
              </a:rPr>
              <a:t>, bob public key.</a:t>
            </a:r>
          </a:p>
          <a:p>
            <a:r>
              <a:rPr lang="en-US" sz="2400" b="0" i="0" dirty="0">
                <a:solidFill>
                  <a:schemeClr val="tx1">
                    <a:alpha val="60000"/>
                  </a:schemeClr>
                </a:solidFill>
                <a:effectLst/>
                <a:latin typeface="LMSans10-Regular"/>
              </a:rPr>
              <a:t>Only thing she have to compute is common key </a:t>
            </a:r>
            <a:r>
              <a:rPr lang="en-US" sz="2400" b="0" i="1" dirty="0">
                <a:solidFill>
                  <a:schemeClr val="tx1">
                    <a:alpha val="60000"/>
                  </a:schemeClr>
                </a:solidFill>
                <a:effectLst/>
                <a:latin typeface="LMSans10-Oblique"/>
              </a:rPr>
              <a:t>K</a:t>
            </a:r>
            <a:r>
              <a:rPr lang="en-US" sz="2400" b="0" i="1" dirty="0">
                <a:solidFill>
                  <a:schemeClr val="tx1">
                    <a:alpha val="60000"/>
                  </a:schemeClr>
                </a:solidFill>
                <a:effectLst/>
                <a:latin typeface="LMSans8-Oblique"/>
              </a:rPr>
              <a:t>c </a:t>
            </a:r>
            <a:r>
              <a:rPr lang="en-US" sz="2400" b="0" i="0" dirty="0">
                <a:solidFill>
                  <a:schemeClr val="tx1">
                    <a:alpha val="60000"/>
                  </a:schemeClr>
                </a:solidFill>
                <a:effectLst/>
                <a:latin typeface="LMSans10-Regular"/>
              </a:rPr>
              <a:t>= </a:t>
            </a:r>
            <a:r>
              <a:rPr lang="en-US" sz="2400" b="0" i="1" dirty="0" err="1">
                <a:solidFill>
                  <a:schemeClr val="tx1">
                    <a:alpha val="60000"/>
                  </a:schemeClr>
                </a:solidFill>
                <a:effectLst/>
                <a:latin typeface="LMSans10-Oblique"/>
              </a:rPr>
              <a:t>aK</a:t>
            </a:r>
            <a:r>
              <a:rPr lang="en-US" sz="2400" b="0" i="1" dirty="0" err="1">
                <a:solidFill>
                  <a:schemeClr val="tx1">
                    <a:alpha val="60000"/>
                  </a:schemeClr>
                </a:solidFill>
                <a:effectLst/>
                <a:latin typeface="LMSans8-Oblique"/>
              </a:rPr>
              <a:t>b</a:t>
            </a:r>
            <a:r>
              <a:rPr lang="en-US" sz="2400" b="0" i="1" dirty="0">
                <a:solidFill>
                  <a:schemeClr val="tx1">
                    <a:alpha val="60000"/>
                  </a:schemeClr>
                </a:solidFill>
                <a:effectLst/>
                <a:latin typeface="LMSans8-Oblique"/>
              </a:rPr>
              <a:t> </a:t>
            </a:r>
            <a:r>
              <a:rPr lang="en-US" sz="2400" b="0" i="0" dirty="0">
                <a:solidFill>
                  <a:schemeClr val="tx1">
                    <a:alpha val="60000"/>
                  </a:schemeClr>
                </a:solidFill>
                <a:effectLst/>
                <a:latin typeface="LMSans10-Regular"/>
              </a:rPr>
              <a:t>= </a:t>
            </a:r>
            <a:r>
              <a:rPr lang="en-US" sz="2400" b="0" i="1" dirty="0" err="1">
                <a:solidFill>
                  <a:schemeClr val="tx1">
                    <a:alpha val="60000"/>
                  </a:schemeClr>
                </a:solidFill>
                <a:effectLst/>
                <a:latin typeface="LMSans10-Oblique"/>
              </a:rPr>
              <a:t>bK</a:t>
            </a:r>
            <a:r>
              <a:rPr lang="en-US" sz="2400" b="0" i="1" dirty="0" err="1">
                <a:solidFill>
                  <a:schemeClr val="tx1">
                    <a:alpha val="60000"/>
                  </a:schemeClr>
                </a:solidFill>
                <a:effectLst/>
                <a:latin typeface="LMSans8-Oblique"/>
              </a:rPr>
              <a:t>a</a:t>
            </a:r>
            <a:endParaRPr lang="en-US" sz="2400" b="0" i="1" dirty="0">
              <a:solidFill>
                <a:schemeClr val="tx1">
                  <a:alpha val="60000"/>
                </a:schemeClr>
              </a:solidFill>
              <a:effectLst/>
              <a:latin typeface="LMSans8-Oblique"/>
            </a:endParaRPr>
          </a:p>
          <a:p>
            <a:r>
              <a:rPr lang="en-US" sz="2400" b="0" i="0" dirty="0">
                <a:solidFill>
                  <a:schemeClr val="tx1">
                    <a:alpha val="60000"/>
                  </a:schemeClr>
                </a:solidFill>
                <a:effectLst/>
                <a:latin typeface="LMSans10-Regular"/>
              </a:rPr>
              <a:t>where </a:t>
            </a:r>
            <a:r>
              <a:rPr lang="en-US" sz="2400" b="1" i="0" dirty="0">
                <a:solidFill>
                  <a:schemeClr val="tx1">
                    <a:alpha val="60000"/>
                  </a:schemeClr>
                </a:solidFill>
                <a:effectLst/>
                <a:latin typeface="LMSans10-Bold"/>
              </a:rPr>
              <a:t>a </a:t>
            </a:r>
            <a:r>
              <a:rPr lang="en-US" sz="2400" b="0" i="0" dirty="0">
                <a:solidFill>
                  <a:schemeClr val="tx1">
                    <a:alpha val="60000"/>
                  </a:schemeClr>
                </a:solidFill>
                <a:effectLst/>
                <a:latin typeface="LMSans10-Regular"/>
              </a:rPr>
              <a:t>and </a:t>
            </a:r>
            <a:r>
              <a:rPr lang="en-US" sz="2400" b="1" i="0" dirty="0">
                <a:solidFill>
                  <a:schemeClr val="tx1">
                    <a:alpha val="60000"/>
                  </a:schemeClr>
                </a:solidFill>
                <a:effectLst/>
                <a:latin typeface="LMSans10-Bold"/>
              </a:rPr>
              <a:t>b </a:t>
            </a:r>
            <a:r>
              <a:rPr lang="en-US" sz="2400" b="0" i="0" dirty="0">
                <a:solidFill>
                  <a:schemeClr val="tx1">
                    <a:alpha val="60000"/>
                  </a:schemeClr>
                </a:solidFill>
                <a:effectLst/>
                <a:latin typeface="LMSans10-Regular"/>
              </a:rPr>
              <a:t>are secrets the only Alice and Bobs know</a:t>
            </a:r>
          </a:p>
          <a:p>
            <a:r>
              <a:rPr lang="en-US" sz="2400" b="0" i="0" dirty="0">
                <a:solidFill>
                  <a:schemeClr val="tx1">
                    <a:alpha val="60000"/>
                  </a:schemeClr>
                </a:solidFill>
                <a:effectLst/>
                <a:latin typeface="LMSans10-Regular"/>
              </a:rPr>
              <a:t>if she wants to know </a:t>
            </a:r>
            <a:r>
              <a:rPr lang="en-US" sz="2400" b="1" i="0" dirty="0">
                <a:solidFill>
                  <a:schemeClr val="tx1">
                    <a:alpha val="60000"/>
                  </a:schemeClr>
                </a:solidFill>
                <a:effectLst/>
                <a:latin typeface="LMSans10-Bold"/>
              </a:rPr>
              <a:t>a </a:t>
            </a:r>
            <a:r>
              <a:rPr lang="en-US" sz="2400" b="0" i="0" dirty="0">
                <a:solidFill>
                  <a:schemeClr val="tx1">
                    <a:alpha val="60000"/>
                  </a:schemeClr>
                </a:solidFill>
                <a:effectLst/>
                <a:latin typeface="LMSans10-Regular"/>
              </a:rPr>
              <a:t>she will try so solve this </a:t>
            </a:r>
            <a:r>
              <a:rPr lang="en-US" sz="2400" b="0" i="1" dirty="0">
                <a:solidFill>
                  <a:schemeClr val="tx1">
                    <a:alpha val="60000"/>
                  </a:schemeClr>
                </a:solidFill>
                <a:effectLst/>
                <a:latin typeface="LMSans10-Oblique"/>
              </a:rPr>
              <a:t>K</a:t>
            </a:r>
            <a:r>
              <a:rPr lang="en-US" sz="2400" b="0" i="1" dirty="0">
                <a:solidFill>
                  <a:schemeClr val="tx1">
                    <a:alpha val="60000"/>
                  </a:schemeClr>
                </a:solidFill>
                <a:effectLst/>
                <a:latin typeface="LMSans8-Oblique"/>
              </a:rPr>
              <a:t>a </a:t>
            </a:r>
            <a:r>
              <a:rPr lang="en-US" sz="2400" b="0" i="0" dirty="0">
                <a:solidFill>
                  <a:schemeClr val="tx1">
                    <a:alpha val="60000"/>
                  </a:schemeClr>
                </a:solidFill>
                <a:effectLst/>
                <a:latin typeface="LMSans10-Regular"/>
              </a:rPr>
              <a:t>= </a:t>
            </a:r>
            <a:r>
              <a:rPr lang="en-US" sz="2400" b="0" i="1" dirty="0" err="1">
                <a:solidFill>
                  <a:schemeClr val="tx1">
                    <a:alpha val="60000"/>
                  </a:schemeClr>
                </a:solidFill>
                <a:effectLst/>
                <a:latin typeface="LMSans10-Oblique"/>
              </a:rPr>
              <a:t>aR</a:t>
            </a:r>
            <a:r>
              <a:rPr lang="en-US" sz="2400" b="0" i="1" dirty="0">
                <a:solidFill>
                  <a:schemeClr val="tx1">
                    <a:alpha val="60000"/>
                  </a:schemeClr>
                </a:solidFill>
                <a:effectLst/>
                <a:latin typeface="LMSans10-Oblique"/>
              </a:rPr>
              <a:t> </a:t>
            </a:r>
            <a:r>
              <a:rPr lang="en-US" sz="2400" b="0" i="0" dirty="0">
                <a:solidFill>
                  <a:schemeClr val="tx1">
                    <a:alpha val="60000"/>
                  </a:schemeClr>
                </a:solidFill>
                <a:effectLst/>
                <a:latin typeface="LMSans10-Regular"/>
              </a:rPr>
              <a:t>if she know </a:t>
            </a:r>
            <a:r>
              <a:rPr lang="en-US" sz="2400" b="1" i="0" dirty="0">
                <a:solidFill>
                  <a:schemeClr val="tx1">
                    <a:alpha val="60000"/>
                  </a:schemeClr>
                </a:solidFill>
                <a:effectLst/>
                <a:latin typeface="LMSans10-Bold"/>
              </a:rPr>
              <a:t>a </a:t>
            </a:r>
            <a:r>
              <a:rPr lang="en-US" sz="2400" b="0" i="0" dirty="0">
                <a:solidFill>
                  <a:schemeClr val="tx1">
                    <a:alpha val="60000"/>
                  </a:schemeClr>
                </a:solidFill>
                <a:effectLst/>
                <a:latin typeface="LMSans10-Regular"/>
              </a:rPr>
              <a:t>she will easily compute </a:t>
            </a:r>
            <a:r>
              <a:rPr lang="en-US" sz="2400" b="0" i="1" dirty="0">
                <a:solidFill>
                  <a:schemeClr val="tx1">
                    <a:alpha val="60000"/>
                  </a:schemeClr>
                </a:solidFill>
                <a:effectLst/>
                <a:latin typeface="LMSans10-Oblique"/>
              </a:rPr>
              <a:t>k</a:t>
            </a:r>
            <a:r>
              <a:rPr lang="en-US" sz="2400" b="0" i="1" dirty="0">
                <a:solidFill>
                  <a:schemeClr val="tx1">
                    <a:alpha val="60000"/>
                  </a:schemeClr>
                </a:solidFill>
                <a:effectLst/>
                <a:latin typeface="LMSans8-Oblique"/>
              </a:rPr>
              <a:t>a </a:t>
            </a:r>
            <a:r>
              <a:rPr lang="en-US" sz="2400" b="0" i="0" dirty="0">
                <a:solidFill>
                  <a:schemeClr val="tx1">
                    <a:alpha val="60000"/>
                  </a:schemeClr>
                </a:solidFill>
                <a:effectLst/>
                <a:latin typeface="LMSans10-Regular"/>
              </a:rPr>
              <a:t>of course but if she know </a:t>
            </a:r>
            <a:r>
              <a:rPr lang="en-US" sz="2400" b="0" i="1" dirty="0">
                <a:solidFill>
                  <a:schemeClr val="tx1">
                    <a:alpha val="60000"/>
                  </a:schemeClr>
                </a:solidFill>
                <a:effectLst/>
                <a:latin typeface="LMSans10-Oblique"/>
              </a:rPr>
              <a:t>k</a:t>
            </a:r>
            <a:r>
              <a:rPr lang="en-US" sz="2400" b="0" i="1" dirty="0">
                <a:solidFill>
                  <a:schemeClr val="tx1">
                    <a:alpha val="60000"/>
                  </a:schemeClr>
                </a:solidFill>
                <a:effectLst/>
                <a:latin typeface="LMSans8-Oblique"/>
              </a:rPr>
              <a:t>a </a:t>
            </a:r>
            <a:r>
              <a:rPr lang="en-US" sz="2400" b="0" i="0" dirty="0">
                <a:solidFill>
                  <a:schemeClr val="tx1">
                    <a:alpha val="60000"/>
                  </a:schemeClr>
                </a:solidFill>
                <a:effectLst/>
                <a:latin typeface="LMSans10-Regular"/>
              </a:rPr>
              <a:t>she cant</a:t>
            </a:r>
            <a:r>
              <a:rPr lang="en-US" sz="2400" dirty="0">
                <a:solidFill>
                  <a:schemeClr val="tx1">
                    <a:alpha val="60000"/>
                  </a:schemeClr>
                </a:solidFill>
                <a:latin typeface="LMSans10-Regular"/>
              </a:rPr>
              <a:t> </a:t>
            </a:r>
            <a:r>
              <a:rPr lang="en-US" sz="2400" b="0" i="0" dirty="0">
                <a:solidFill>
                  <a:schemeClr val="tx1">
                    <a:alpha val="60000"/>
                  </a:schemeClr>
                </a:solidFill>
                <a:effectLst/>
                <a:latin typeface="LMSans10-Regular"/>
              </a:rPr>
              <a:t>easily find </a:t>
            </a:r>
            <a:r>
              <a:rPr lang="en-US" sz="2400" b="1" i="0" dirty="0">
                <a:solidFill>
                  <a:schemeClr val="tx1">
                    <a:alpha val="60000"/>
                  </a:schemeClr>
                </a:solidFill>
                <a:effectLst/>
                <a:latin typeface="LMSans10-Bold"/>
              </a:rPr>
              <a:t>a </a:t>
            </a:r>
            <a:r>
              <a:rPr lang="en-US" sz="2400" b="0" i="0" dirty="0">
                <a:solidFill>
                  <a:schemeClr val="tx1">
                    <a:alpha val="60000"/>
                  </a:schemeClr>
                </a:solidFill>
                <a:effectLst/>
                <a:latin typeface="LMSans10-Regular"/>
              </a:rPr>
              <a:t>she have to use Brute Force technique which takes a lot</a:t>
            </a:r>
            <a:r>
              <a:rPr lang="en-US" sz="2400" dirty="0">
                <a:solidFill>
                  <a:schemeClr val="tx1">
                    <a:alpha val="60000"/>
                  </a:schemeClr>
                </a:solidFill>
                <a:latin typeface="LMSans10-Regular"/>
              </a:rPr>
              <a:t> </a:t>
            </a:r>
            <a:r>
              <a:rPr lang="en-US" sz="2400" b="0" i="0" dirty="0">
                <a:solidFill>
                  <a:schemeClr val="tx1">
                    <a:alpha val="60000"/>
                  </a:schemeClr>
                </a:solidFill>
                <a:effectLst/>
                <a:latin typeface="LMSans10-Regular"/>
              </a:rPr>
              <a:t>time (exponential time)</a:t>
            </a:r>
            <a:r>
              <a:rPr lang="en-US" sz="2400" dirty="0">
                <a:solidFill>
                  <a:schemeClr val="tx1">
                    <a:alpha val="60000"/>
                  </a:schemeClr>
                </a:solidFill>
              </a:rPr>
              <a:t> </a:t>
            </a:r>
            <a:br>
              <a:rPr lang="en-US" sz="1700" dirty="0">
                <a:solidFill>
                  <a:schemeClr val="tx1">
                    <a:alpha val="60000"/>
                  </a:schemeClr>
                </a:solidFill>
              </a:rPr>
            </a:br>
            <a:endParaRPr lang="en-US" sz="1700" dirty="0">
              <a:solidFill>
                <a:schemeClr val="tx1">
                  <a:alpha val="60000"/>
                </a:schemeClr>
              </a:solidFill>
            </a:endParaRPr>
          </a:p>
        </p:txBody>
      </p:sp>
      <p:pic>
        <p:nvPicPr>
          <p:cNvPr id="10" name="Picture 9" descr="A picture containing text&#10;&#10;Description automatically generated">
            <a:extLst>
              <a:ext uri="{FF2B5EF4-FFF2-40B4-BE49-F238E27FC236}">
                <a16:creationId xmlns:a16="http://schemas.microsoft.com/office/drawing/2014/main" id="{E87C0642-CE29-9544-960D-775FDB71C7A1}"/>
              </a:ext>
            </a:extLst>
          </p:cNvPr>
          <p:cNvPicPr>
            <a:picLocks noChangeAspect="1"/>
          </p:cNvPicPr>
          <p:nvPr/>
        </p:nvPicPr>
        <p:blipFill>
          <a:blip r:embed="rId2"/>
          <a:stretch>
            <a:fillRect/>
          </a:stretch>
        </p:blipFill>
        <p:spPr>
          <a:xfrm>
            <a:off x="9410700" y="0"/>
            <a:ext cx="2781300" cy="1143000"/>
          </a:xfrm>
          <a:prstGeom prst="rect">
            <a:avLst/>
          </a:prstGeom>
        </p:spPr>
      </p:pic>
      <p:sp>
        <p:nvSpPr>
          <p:cNvPr id="5" name="Slide Number Placeholder 4">
            <a:extLst>
              <a:ext uri="{FF2B5EF4-FFF2-40B4-BE49-F238E27FC236}">
                <a16:creationId xmlns:a16="http://schemas.microsoft.com/office/drawing/2014/main" id="{6D246EB4-54EC-D64F-A66F-90DC57275460}"/>
              </a:ext>
            </a:extLst>
          </p:cNvPr>
          <p:cNvSpPr>
            <a:spLocks noGrp="1"/>
          </p:cNvSpPr>
          <p:nvPr>
            <p:ph type="sldNum" sz="quarter" idx="12"/>
          </p:nvPr>
        </p:nvSpPr>
        <p:spPr/>
        <p:txBody>
          <a:bodyPr/>
          <a:lstStyle/>
          <a:p>
            <a:fld id="{C0B91729-795A-AB4F-BD93-8A9FD685D00B}" type="slidenum">
              <a:rPr lang="x-none" smtClean="0"/>
              <a:t>47</a:t>
            </a:fld>
            <a:endParaRPr lang="x-none"/>
          </a:p>
        </p:txBody>
      </p:sp>
    </p:spTree>
    <p:extLst>
      <p:ext uri="{BB962C8B-B14F-4D97-AF65-F5344CB8AC3E}">
        <p14:creationId xmlns:p14="http://schemas.microsoft.com/office/powerpoint/2010/main" val="3256885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29579E8-8FA2-4D2F-A8F9-7EF7C9594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27A8B06-3F79-4BCB-9E01-7F71388B0675}"/>
              </a:ext>
            </a:extLst>
          </p:cNvPr>
          <p:cNvSpPr>
            <a:spLocks noGrp="1"/>
          </p:cNvSpPr>
          <p:nvPr>
            <p:ph type="title"/>
          </p:nvPr>
        </p:nvSpPr>
        <p:spPr>
          <a:xfrm>
            <a:off x="-189030" y="477264"/>
            <a:ext cx="10136422" cy="1159200"/>
          </a:xfrm>
        </p:spPr>
        <p:txBody>
          <a:bodyPr vert="horz" lIns="91440" tIns="45720" rIns="91440" bIns="45720" rtlCol="0" anchor="b">
            <a:normAutofit/>
          </a:bodyPr>
          <a:lstStyle/>
          <a:p>
            <a:pPr algn="ctr"/>
            <a:r>
              <a:rPr lang="en-US" b="1" kern="1200" dirty="0">
                <a:solidFill>
                  <a:schemeClr val="tx1"/>
                </a:solidFill>
                <a:latin typeface="+mj-lt"/>
                <a:ea typeface="+mj-ea"/>
                <a:cs typeface="+mj-cs"/>
              </a:rPr>
              <a:t>Example</a:t>
            </a:r>
          </a:p>
        </p:txBody>
      </p:sp>
      <p:sp>
        <p:nvSpPr>
          <p:cNvPr id="3" name="Content Placeholder 2">
            <a:extLst>
              <a:ext uri="{FF2B5EF4-FFF2-40B4-BE49-F238E27FC236}">
                <a16:creationId xmlns:a16="http://schemas.microsoft.com/office/drawing/2014/main" id="{5A6346B1-640E-4EF8-B415-3B46505C55FE}"/>
              </a:ext>
            </a:extLst>
          </p:cNvPr>
          <p:cNvSpPr>
            <a:spLocks noGrp="1"/>
          </p:cNvSpPr>
          <p:nvPr>
            <p:ph idx="1"/>
          </p:nvPr>
        </p:nvSpPr>
        <p:spPr>
          <a:xfrm>
            <a:off x="1296073" y="1945758"/>
            <a:ext cx="8651319" cy="660912"/>
          </a:xfrm>
        </p:spPr>
        <p:txBody>
          <a:bodyPr vert="horz" lIns="91440" tIns="45720" rIns="91440" bIns="45720" rtlCol="0" anchor="ctr">
            <a:noAutofit/>
          </a:bodyPr>
          <a:lstStyle/>
          <a:p>
            <a:pPr marL="0" indent="0" algn="ctr">
              <a:buNone/>
            </a:pPr>
            <a:r>
              <a:rPr lang="en-US" sz="2400" b="0" i="0" kern="1200" dirty="0">
                <a:solidFill>
                  <a:schemeClr val="tx1">
                    <a:alpha val="60000"/>
                  </a:schemeClr>
                </a:solidFill>
                <a:effectLst/>
                <a:latin typeface="+mn-lt"/>
                <a:ea typeface="+mn-ea"/>
                <a:cs typeface="+mn-cs"/>
              </a:rPr>
              <a:t>The Elliptic Curve equation is </a:t>
            </a:r>
            <a:r>
              <a:rPr lang="en-US" sz="2400" b="0" i="1" kern="1200" dirty="0">
                <a:solidFill>
                  <a:schemeClr val="tx1">
                    <a:alpha val="60000"/>
                  </a:schemeClr>
                </a:solidFill>
                <a:effectLst/>
                <a:latin typeface="+mn-lt"/>
                <a:ea typeface="+mn-ea"/>
                <a:cs typeface="+mn-cs"/>
              </a:rPr>
              <a:t>y</a:t>
            </a:r>
            <a:r>
              <a:rPr lang="en-US" sz="2400" b="0" i="0" kern="1200" dirty="0">
                <a:solidFill>
                  <a:schemeClr val="tx1">
                    <a:alpha val="60000"/>
                  </a:schemeClr>
                </a:solidFill>
                <a:effectLst/>
                <a:latin typeface="+mn-lt"/>
                <a:ea typeface="+mn-ea"/>
                <a:cs typeface="+mn-cs"/>
              </a:rPr>
              <a:t>2 = </a:t>
            </a:r>
            <a:r>
              <a:rPr lang="en-US" sz="2400" b="0" i="1" kern="1200" dirty="0">
                <a:solidFill>
                  <a:schemeClr val="tx1">
                    <a:alpha val="60000"/>
                  </a:schemeClr>
                </a:solidFill>
                <a:effectLst/>
                <a:latin typeface="+mn-lt"/>
                <a:ea typeface="+mn-ea"/>
                <a:cs typeface="+mn-cs"/>
              </a:rPr>
              <a:t>x</a:t>
            </a:r>
            <a:r>
              <a:rPr lang="en-US" sz="2400" b="0" i="0" kern="1200" dirty="0">
                <a:solidFill>
                  <a:schemeClr val="tx1">
                    <a:alpha val="60000"/>
                  </a:schemeClr>
                </a:solidFill>
                <a:effectLst/>
                <a:latin typeface="+mn-lt"/>
                <a:ea typeface="+mn-ea"/>
                <a:cs typeface="+mn-cs"/>
              </a:rPr>
              <a:t>3 + 2</a:t>
            </a:r>
            <a:r>
              <a:rPr lang="en-US" sz="2400" b="0" i="1" kern="1200" dirty="0">
                <a:solidFill>
                  <a:schemeClr val="tx1">
                    <a:alpha val="60000"/>
                  </a:schemeClr>
                </a:solidFill>
                <a:effectLst/>
                <a:latin typeface="+mn-lt"/>
                <a:ea typeface="+mn-ea"/>
                <a:cs typeface="+mn-cs"/>
              </a:rPr>
              <a:t>x </a:t>
            </a:r>
            <a:r>
              <a:rPr lang="en-US" sz="2400" b="0" i="0" kern="1200" dirty="0">
                <a:solidFill>
                  <a:schemeClr val="tx1">
                    <a:alpha val="60000"/>
                  </a:schemeClr>
                </a:solidFill>
                <a:effectLst/>
                <a:latin typeface="+mn-lt"/>
                <a:ea typeface="+mn-ea"/>
                <a:cs typeface="+mn-cs"/>
              </a:rPr>
              <a:t>+ 3 </a:t>
            </a:r>
            <a:r>
              <a:rPr lang="en-US" sz="2400" b="0" i="1" kern="1200" dirty="0">
                <a:solidFill>
                  <a:schemeClr val="tx1">
                    <a:alpha val="60000"/>
                  </a:schemeClr>
                </a:solidFill>
                <a:effectLst/>
                <a:latin typeface="+mn-lt"/>
                <a:ea typeface="+mn-ea"/>
                <a:cs typeface="+mn-cs"/>
              </a:rPr>
              <a:t>mod </a:t>
            </a:r>
            <a:r>
              <a:rPr lang="en-US" sz="2400" b="0" i="0" kern="1200" dirty="0">
                <a:solidFill>
                  <a:schemeClr val="tx1">
                    <a:alpha val="60000"/>
                  </a:schemeClr>
                </a:solidFill>
                <a:effectLst/>
                <a:latin typeface="+mn-lt"/>
                <a:ea typeface="+mn-ea"/>
                <a:cs typeface="+mn-cs"/>
              </a:rPr>
              <a:t>17 and Generator is R=(5,11)</a:t>
            </a:r>
            <a:br>
              <a:rPr lang="en-US" sz="2400" b="0" i="0" kern="1200" dirty="0">
                <a:solidFill>
                  <a:schemeClr val="tx1">
                    <a:alpha val="60000"/>
                  </a:schemeClr>
                </a:solidFill>
                <a:effectLst/>
                <a:latin typeface="+mn-lt"/>
                <a:ea typeface="+mn-ea"/>
                <a:cs typeface="+mn-cs"/>
              </a:rPr>
            </a:br>
            <a:br>
              <a:rPr lang="en-US" sz="2400" kern="1200" dirty="0">
                <a:solidFill>
                  <a:schemeClr val="tx1">
                    <a:alpha val="60000"/>
                  </a:schemeClr>
                </a:solidFill>
                <a:latin typeface="+mn-lt"/>
                <a:ea typeface="+mn-ea"/>
                <a:cs typeface="+mn-cs"/>
              </a:rPr>
            </a:br>
            <a:endParaRPr lang="en-US" sz="2400" kern="1200" dirty="0">
              <a:solidFill>
                <a:schemeClr val="tx1">
                  <a:alpha val="60000"/>
                </a:schemeClr>
              </a:solidFill>
              <a:latin typeface="+mn-lt"/>
              <a:ea typeface="+mn-ea"/>
              <a:cs typeface="+mn-cs"/>
            </a:endParaRPr>
          </a:p>
        </p:txBody>
      </p:sp>
      <p:grpSp>
        <p:nvGrpSpPr>
          <p:cNvPr id="19" name="Group 18">
            <a:extLst>
              <a:ext uri="{FF2B5EF4-FFF2-40B4-BE49-F238E27FC236}">
                <a16:creationId xmlns:a16="http://schemas.microsoft.com/office/drawing/2014/main" id="{3FEB7750-5E3F-43E4-B0BB-6614A165F8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20" name="Freeform 6">
              <a:extLst>
                <a:ext uri="{FF2B5EF4-FFF2-40B4-BE49-F238E27FC236}">
                  <a16:creationId xmlns:a16="http://schemas.microsoft.com/office/drawing/2014/main" id="{2C4BB42A-C350-43AC-AC2C-A62D52755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21" name="Freeform 6">
              <a:extLst>
                <a:ext uri="{FF2B5EF4-FFF2-40B4-BE49-F238E27FC236}">
                  <a16:creationId xmlns:a16="http://schemas.microsoft.com/office/drawing/2014/main" id="{9FD94A1A-9337-49FD-9F42-833C51F1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6" name="TextBox 5">
            <a:extLst>
              <a:ext uri="{FF2B5EF4-FFF2-40B4-BE49-F238E27FC236}">
                <a16:creationId xmlns:a16="http://schemas.microsoft.com/office/drawing/2014/main" id="{7544802D-7205-481F-8CA3-1828A3DFC31B}"/>
              </a:ext>
            </a:extLst>
          </p:cNvPr>
          <p:cNvSpPr txBox="1"/>
          <p:nvPr/>
        </p:nvSpPr>
        <p:spPr>
          <a:xfrm>
            <a:off x="6096000" y="2770186"/>
            <a:ext cx="4968240" cy="2046714"/>
          </a:xfrm>
          <a:prstGeom prst="rect">
            <a:avLst/>
          </a:prstGeom>
          <a:noFill/>
        </p:spPr>
        <p:txBody>
          <a:bodyPr wrap="square">
            <a:spAutoFit/>
          </a:bodyPr>
          <a:lstStyle/>
          <a:p>
            <a:pPr algn="ctr">
              <a:spcAft>
                <a:spcPts val="600"/>
              </a:spcAft>
            </a:pPr>
            <a:r>
              <a:rPr lang="en-US" sz="2800" b="1" i="1" dirty="0">
                <a:solidFill>
                  <a:srgbClr val="000000"/>
                </a:solidFill>
                <a:effectLst/>
              </a:rPr>
              <a:t>Bob</a:t>
            </a:r>
            <a:endParaRPr lang="en-US" sz="2800" b="1" i="1">
              <a:solidFill>
                <a:srgbClr val="000000"/>
              </a:solidFill>
              <a:effectLst/>
            </a:endParaRPr>
          </a:p>
          <a:p>
            <a:pPr marL="285750" indent="-285750">
              <a:spcAft>
                <a:spcPts val="600"/>
              </a:spcAft>
              <a:buFont typeface="Arial" panose="020B0604020202020204" pitchFamily="34" charset="0"/>
              <a:buChar char="•"/>
            </a:pPr>
            <a:r>
              <a:rPr lang="en-US" sz="2800" b="0" i="0" dirty="0">
                <a:solidFill>
                  <a:srgbClr val="000000"/>
                </a:solidFill>
                <a:effectLst/>
                <a:latin typeface="LMSans10-Regular"/>
              </a:rPr>
              <a:t>b=5</a:t>
            </a:r>
            <a:endParaRPr lang="en-US" sz="2800" b="0" i="0">
              <a:solidFill>
                <a:srgbClr val="000000"/>
              </a:solidFill>
              <a:effectLst/>
              <a:latin typeface="LMSans10-Regular"/>
            </a:endParaRPr>
          </a:p>
          <a:p>
            <a:pPr marL="285750" indent="-285750">
              <a:spcAft>
                <a:spcPts val="600"/>
              </a:spcAft>
              <a:buFont typeface="Arial" panose="020B0604020202020204" pitchFamily="34" charset="0"/>
              <a:buChar char="•"/>
            </a:pPr>
            <a:r>
              <a:rPr lang="en-US" sz="2800" b="0" i="1" dirty="0">
                <a:solidFill>
                  <a:srgbClr val="000000"/>
                </a:solidFill>
                <a:effectLst/>
                <a:latin typeface="LMSans10-Oblique"/>
              </a:rPr>
              <a:t>k</a:t>
            </a:r>
            <a:r>
              <a:rPr lang="en-US" sz="2800" b="0" i="1" dirty="0">
                <a:solidFill>
                  <a:srgbClr val="000000"/>
                </a:solidFill>
                <a:effectLst/>
                <a:latin typeface="LMSans8-Oblique"/>
              </a:rPr>
              <a:t>b </a:t>
            </a:r>
            <a:r>
              <a:rPr lang="en-US" sz="2800" b="0" i="0" dirty="0">
                <a:solidFill>
                  <a:srgbClr val="000000"/>
                </a:solidFill>
                <a:effectLst/>
                <a:latin typeface="LMSans10-Regular"/>
              </a:rPr>
              <a:t>= 5</a:t>
            </a:r>
            <a:r>
              <a:rPr lang="en-US" sz="2800" b="0" i="1" dirty="0">
                <a:solidFill>
                  <a:srgbClr val="000000"/>
                </a:solidFill>
                <a:effectLst/>
                <a:latin typeface="LMMathItalic10-Regular"/>
              </a:rPr>
              <a:t>.</a:t>
            </a:r>
            <a:r>
              <a:rPr lang="en-US" sz="2800" b="0" i="1" dirty="0">
                <a:solidFill>
                  <a:srgbClr val="000000"/>
                </a:solidFill>
                <a:effectLst/>
                <a:latin typeface="LMSans10-Oblique"/>
              </a:rPr>
              <a:t>R </a:t>
            </a:r>
            <a:r>
              <a:rPr lang="en-US" sz="2800" b="0" i="0" dirty="0">
                <a:solidFill>
                  <a:srgbClr val="000000"/>
                </a:solidFill>
                <a:effectLst/>
                <a:latin typeface="LMSans10-Regular"/>
              </a:rPr>
              <a:t>= 5</a:t>
            </a:r>
            <a:r>
              <a:rPr lang="en-US" sz="2800" b="0" i="1" dirty="0">
                <a:solidFill>
                  <a:srgbClr val="000000"/>
                </a:solidFill>
                <a:effectLst/>
                <a:latin typeface="LMMathItalic10-Regular"/>
              </a:rPr>
              <a:t>.</a:t>
            </a:r>
            <a:r>
              <a:rPr lang="en-US" sz="2800" b="0" i="0" dirty="0">
                <a:solidFill>
                  <a:srgbClr val="000000"/>
                </a:solidFill>
                <a:effectLst/>
                <a:latin typeface="LMSans10-Regular"/>
              </a:rPr>
              <a:t>(5</a:t>
            </a:r>
            <a:r>
              <a:rPr lang="en-US" sz="2800" b="0" i="1" dirty="0">
                <a:solidFill>
                  <a:srgbClr val="000000"/>
                </a:solidFill>
                <a:effectLst/>
                <a:latin typeface="LMMathItalic10-Regular"/>
              </a:rPr>
              <a:t>, </a:t>
            </a:r>
            <a:r>
              <a:rPr lang="en-US" sz="2800" b="0" i="0" dirty="0">
                <a:solidFill>
                  <a:srgbClr val="000000"/>
                </a:solidFill>
                <a:effectLst/>
                <a:latin typeface="LMSans10-Regular"/>
              </a:rPr>
              <a:t>11) = (2</a:t>
            </a:r>
            <a:r>
              <a:rPr lang="en-US" sz="2800" b="0" i="1" dirty="0">
                <a:solidFill>
                  <a:srgbClr val="000000"/>
                </a:solidFill>
                <a:effectLst/>
                <a:latin typeface="LMMathItalic10-Regular"/>
              </a:rPr>
              <a:t>, </a:t>
            </a:r>
            <a:r>
              <a:rPr lang="en-US" sz="2800" b="0" i="0" dirty="0">
                <a:solidFill>
                  <a:srgbClr val="000000"/>
                </a:solidFill>
                <a:effectLst/>
                <a:latin typeface="LMSans10-Regular"/>
              </a:rPr>
              <a:t>10)</a:t>
            </a:r>
            <a:endParaRPr lang="en-US" sz="2800" b="0" i="0">
              <a:solidFill>
                <a:srgbClr val="000000"/>
              </a:solidFill>
              <a:effectLst/>
              <a:latin typeface="LMSans10-Regular"/>
            </a:endParaRPr>
          </a:p>
          <a:p>
            <a:pPr marL="285750" indent="-285750">
              <a:spcAft>
                <a:spcPts val="600"/>
              </a:spcAft>
              <a:buFont typeface="Arial" panose="020B0604020202020204" pitchFamily="34" charset="0"/>
              <a:buChar char="•"/>
            </a:pPr>
            <a:r>
              <a:rPr lang="en-US" sz="2800" b="0" i="1" dirty="0">
                <a:solidFill>
                  <a:srgbClr val="000000"/>
                </a:solidFill>
                <a:effectLst/>
                <a:latin typeface="LMSans10-Oblique"/>
              </a:rPr>
              <a:t>k</a:t>
            </a:r>
            <a:r>
              <a:rPr lang="en-US" sz="2800" b="0" i="1" dirty="0">
                <a:solidFill>
                  <a:srgbClr val="000000"/>
                </a:solidFill>
                <a:effectLst/>
                <a:latin typeface="LMSans8-Oblique"/>
              </a:rPr>
              <a:t>c</a:t>
            </a:r>
            <a:r>
              <a:rPr lang="en-US" sz="2800" b="0" i="0" dirty="0">
                <a:solidFill>
                  <a:srgbClr val="000000"/>
                </a:solidFill>
                <a:effectLst/>
                <a:latin typeface="LMSans10-Regular"/>
              </a:rPr>
              <a:t>= 5</a:t>
            </a:r>
            <a:r>
              <a:rPr lang="en-US" sz="2800" b="0" i="1" dirty="0">
                <a:solidFill>
                  <a:srgbClr val="000000"/>
                </a:solidFill>
                <a:effectLst/>
                <a:latin typeface="LMMathItalic10-Regular"/>
              </a:rPr>
              <a:t>.</a:t>
            </a:r>
            <a:r>
              <a:rPr lang="en-US" sz="2800" b="0" i="1" dirty="0">
                <a:solidFill>
                  <a:srgbClr val="000000"/>
                </a:solidFill>
                <a:effectLst/>
                <a:latin typeface="LMSans10-Oblique"/>
              </a:rPr>
              <a:t>k</a:t>
            </a:r>
            <a:r>
              <a:rPr lang="en-US" sz="2800" b="0" i="1" dirty="0">
                <a:solidFill>
                  <a:srgbClr val="000000"/>
                </a:solidFill>
                <a:effectLst/>
                <a:latin typeface="LMSans8-Oblique"/>
              </a:rPr>
              <a:t>a </a:t>
            </a:r>
            <a:r>
              <a:rPr lang="en-US" sz="2800" b="0" i="0" dirty="0">
                <a:solidFill>
                  <a:srgbClr val="000000"/>
                </a:solidFill>
                <a:effectLst/>
                <a:latin typeface="LMSans10-Regular"/>
              </a:rPr>
              <a:t>= 5</a:t>
            </a:r>
            <a:r>
              <a:rPr lang="en-US" sz="2800" b="0" i="1" dirty="0">
                <a:solidFill>
                  <a:srgbClr val="000000"/>
                </a:solidFill>
                <a:effectLst/>
                <a:latin typeface="LMMathItalic10-Regular"/>
              </a:rPr>
              <a:t>.</a:t>
            </a:r>
            <a:r>
              <a:rPr lang="en-US" sz="2800" b="0" i="0" dirty="0">
                <a:solidFill>
                  <a:srgbClr val="000000"/>
                </a:solidFill>
                <a:effectLst/>
                <a:latin typeface="LMSans10-Regular"/>
              </a:rPr>
              <a:t>(15</a:t>
            </a:r>
            <a:r>
              <a:rPr lang="en-US" sz="2800" b="0" i="1" dirty="0">
                <a:solidFill>
                  <a:srgbClr val="000000"/>
                </a:solidFill>
                <a:effectLst/>
                <a:latin typeface="LMMathItalic10-Regular"/>
              </a:rPr>
              <a:t>, </a:t>
            </a:r>
            <a:r>
              <a:rPr lang="en-US" sz="2800" b="0" i="0" dirty="0">
                <a:solidFill>
                  <a:srgbClr val="000000"/>
                </a:solidFill>
                <a:effectLst/>
                <a:latin typeface="LMSans10-Regular"/>
              </a:rPr>
              <a:t>5) = (14</a:t>
            </a:r>
            <a:r>
              <a:rPr lang="en-US" sz="2800" b="0" i="1" dirty="0">
                <a:solidFill>
                  <a:srgbClr val="000000"/>
                </a:solidFill>
                <a:effectLst/>
                <a:latin typeface="LMMathItalic10-Regular"/>
              </a:rPr>
              <a:t>, </a:t>
            </a:r>
            <a:r>
              <a:rPr lang="en-US" sz="2800" b="0" i="0" dirty="0">
                <a:solidFill>
                  <a:srgbClr val="000000"/>
                </a:solidFill>
                <a:effectLst/>
                <a:latin typeface="LMSans10-Regular"/>
              </a:rPr>
              <a:t>2)</a:t>
            </a:r>
            <a:r>
              <a:rPr lang="en-US" sz="2800" dirty="0"/>
              <a:t> </a:t>
            </a:r>
            <a:endParaRPr lang="en-US" sz="2800"/>
          </a:p>
        </p:txBody>
      </p:sp>
      <p:sp>
        <p:nvSpPr>
          <p:cNvPr id="8" name="TextBox 7">
            <a:extLst>
              <a:ext uri="{FF2B5EF4-FFF2-40B4-BE49-F238E27FC236}">
                <a16:creationId xmlns:a16="http://schemas.microsoft.com/office/drawing/2014/main" id="{C9E87938-5D9F-4256-B94F-E482C5185793}"/>
              </a:ext>
            </a:extLst>
          </p:cNvPr>
          <p:cNvSpPr txBox="1"/>
          <p:nvPr/>
        </p:nvSpPr>
        <p:spPr>
          <a:xfrm>
            <a:off x="838200" y="2621613"/>
            <a:ext cx="4480560" cy="2385268"/>
          </a:xfrm>
          <a:prstGeom prst="rect">
            <a:avLst/>
          </a:prstGeom>
          <a:noFill/>
        </p:spPr>
        <p:txBody>
          <a:bodyPr wrap="square">
            <a:spAutoFit/>
          </a:bodyPr>
          <a:lstStyle/>
          <a:p>
            <a:pPr algn="ctr">
              <a:spcAft>
                <a:spcPts val="600"/>
              </a:spcAft>
            </a:pPr>
            <a:r>
              <a:rPr lang="pt-BR" sz="3200" b="1" i="1" dirty="0">
                <a:solidFill>
                  <a:srgbClr val="000000"/>
                </a:solidFill>
                <a:effectLst/>
              </a:rPr>
              <a:t>Alice</a:t>
            </a:r>
            <a:endParaRPr lang="pt-BR" sz="3200" b="1" i="1">
              <a:solidFill>
                <a:srgbClr val="000000"/>
              </a:solidFill>
              <a:effectLst/>
            </a:endParaRPr>
          </a:p>
          <a:p>
            <a:pPr marL="285750" indent="-285750">
              <a:spcAft>
                <a:spcPts val="600"/>
              </a:spcAft>
              <a:buFont typeface="Arial" panose="020B0604020202020204" pitchFamily="34" charset="0"/>
              <a:buChar char="•"/>
            </a:pPr>
            <a:r>
              <a:rPr lang="pt-BR" sz="2800" b="0" i="0" dirty="0">
                <a:solidFill>
                  <a:srgbClr val="000000"/>
                </a:solidFill>
                <a:effectLst/>
                <a:latin typeface="LMSans10-Regular"/>
              </a:rPr>
              <a:t>a=2</a:t>
            </a:r>
            <a:endParaRPr lang="pt-BR" sz="2800">
              <a:solidFill>
                <a:srgbClr val="000000"/>
              </a:solidFill>
              <a:latin typeface="LMSans10-Regular"/>
            </a:endParaRPr>
          </a:p>
          <a:p>
            <a:pPr marL="285750" indent="-285750">
              <a:spcAft>
                <a:spcPts val="600"/>
              </a:spcAft>
              <a:buFont typeface="Arial" panose="020B0604020202020204" pitchFamily="34" charset="0"/>
              <a:buChar char="•"/>
            </a:pPr>
            <a:r>
              <a:rPr lang="pt-BR" sz="2800" b="0" i="1" dirty="0" err="1">
                <a:solidFill>
                  <a:srgbClr val="000000"/>
                </a:solidFill>
                <a:effectLst/>
                <a:latin typeface="LMSans10-Oblique"/>
              </a:rPr>
              <a:t>k</a:t>
            </a:r>
            <a:r>
              <a:rPr lang="pt-BR" sz="2800" b="0" i="1" dirty="0" err="1">
                <a:solidFill>
                  <a:srgbClr val="000000"/>
                </a:solidFill>
                <a:effectLst/>
                <a:latin typeface="LMSans8-Oblique"/>
              </a:rPr>
              <a:t>a</a:t>
            </a:r>
            <a:r>
              <a:rPr lang="pt-BR" sz="2800" b="0" i="0" dirty="0">
                <a:solidFill>
                  <a:srgbClr val="000000"/>
                </a:solidFill>
                <a:effectLst/>
                <a:latin typeface="LMSans10-Regular"/>
              </a:rPr>
              <a:t>= 2</a:t>
            </a:r>
            <a:r>
              <a:rPr lang="pt-BR" sz="2800" b="0" i="1" dirty="0">
                <a:solidFill>
                  <a:srgbClr val="000000"/>
                </a:solidFill>
                <a:effectLst/>
                <a:latin typeface="LMMathItalic10-Regular"/>
              </a:rPr>
              <a:t>.</a:t>
            </a:r>
            <a:r>
              <a:rPr lang="pt-BR" sz="2800" b="0" i="1" dirty="0">
                <a:solidFill>
                  <a:srgbClr val="000000"/>
                </a:solidFill>
                <a:effectLst/>
                <a:latin typeface="LMSans10-Oblique"/>
              </a:rPr>
              <a:t>R </a:t>
            </a:r>
            <a:r>
              <a:rPr lang="pt-BR" sz="2800" b="0" i="0" dirty="0">
                <a:solidFill>
                  <a:srgbClr val="000000"/>
                </a:solidFill>
                <a:effectLst/>
                <a:latin typeface="LMSans10-Regular"/>
              </a:rPr>
              <a:t>= 2</a:t>
            </a:r>
            <a:r>
              <a:rPr lang="pt-BR" sz="2800" b="0" i="1" dirty="0">
                <a:solidFill>
                  <a:srgbClr val="000000"/>
                </a:solidFill>
                <a:effectLst/>
                <a:latin typeface="LMMathItalic10-Regular"/>
              </a:rPr>
              <a:t>.</a:t>
            </a:r>
            <a:r>
              <a:rPr lang="pt-BR" sz="2800" b="0" i="0" dirty="0">
                <a:solidFill>
                  <a:srgbClr val="000000"/>
                </a:solidFill>
                <a:effectLst/>
                <a:latin typeface="LMSans10-Regular"/>
              </a:rPr>
              <a:t>(5</a:t>
            </a:r>
            <a:r>
              <a:rPr lang="pt-BR" sz="2800" b="0" i="1" dirty="0">
                <a:solidFill>
                  <a:srgbClr val="000000"/>
                </a:solidFill>
                <a:effectLst/>
                <a:latin typeface="LMMathItalic10-Regular"/>
              </a:rPr>
              <a:t>, </a:t>
            </a:r>
            <a:r>
              <a:rPr lang="pt-BR" sz="2800" b="0" i="0" dirty="0">
                <a:solidFill>
                  <a:srgbClr val="000000"/>
                </a:solidFill>
                <a:effectLst/>
                <a:latin typeface="LMSans10-Regular"/>
              </a:rPr>
              <a:t>11) = (15</a:t>
            </a:r>
            <a:r>
              <a:rPr lang="pt-BR" sz="2800" b="0" i="1" dirty="0">
                <a:solidFill>
                  <a:srgbClr val="000000"/>
                </a:solidFill>
                <a:effectLst/>
                <a:latin typeface="LMMathItalic10-Regular"/>
              </a:rPr>
              <a:t>, </a:t>
            </a:r>
            <a:r>
              <a:rPr lang="pt-BR" sz="2800" b="0" i="0" dirty="0">
                <a:solidFill>
                  <a:srgbClr val="000000"/>
                </a:solidFill>
                <a:effectLst/>
                <a:latin typeface="LMSans10-Regular"/>
              </a:rPr>
              <a:t>5)</a:t>
            </a:r>
            <a:endParaRPr lang="pt-BR" sz="2800">
              <a:solidFill>
                <a:srgbClr val="000000"/>
              </a:solidFill>
              <a:latin typeface="LMSans10-Regular"/>
            </a:endParaRPr>
          </a:p>
          <a:p>
            <a:pPr marL="285750" indent="-285750">
              <a:spcAft>
                <a:spcPts val="600"/>
              </a:spcAft>
              <a:buFont typeface="Arial" panose="020B0604020202020204" pitchFamily="34" charset="0"/>
              <a:buChar char="•"/>
            </a:pPr>
            <a:r>
              <a:rPr lang="pt-BR" sz="2800" b="0" i="1" dirty="0" err="1">
                <a:solidFill>
                  <a:srgbClr val="000000"/>
                </a:solidFill>
                <a:effectLst/>
                <a:latin typeface="LMSans10-Oblique"/>
              </a:rPr>
              <a:t>k</a:t>
            </a:r>
            <a:r>
              <a:rPr lang="pt-BR" sz="2800" b="0" i="1" dirty="0" err="1">
                <a:solidFill>
                  <a:srgbClr val="000000"/>
                </a:solidFill>
                <a:effectLst/>
                <a:latin typeface="LMSans8-Oblique"/>
              </a:rPr>
              <a:t>c</a:t>
            </a:r>
            <a:r>
              <a:rPr lang="pt-BR" sz="2800" b="0" i="0" dirty="0">
                <a:solidFill>
                  <a:srgbClr val="000000"/>
                </a:solidFill>
                <a:effectLst/>
                <a:latin typeface="LMSans10-Regular"/>
              </a:rPr>
              <a:t>= 2</a:t>
            </a:r>
            <a:r>
              <a:rPr lang="pt-BR" sz="2800" b="0" i="1" dirty="0">
                <a:solidFill>
                  <a:srgbClr val="000000"/>
                </a:solidFill>
                <a:effectLst/>
                <a:latin typeface="LMMathItalic10-Regular"/>
              </a:rPr>
              <a:t>.</a:t>
            </a:r>
            <a:r>
              <a:rPr lang="pt-BR" sz="2800" b="0" i="1" dirty="0">
                <a:solidFill>
                  <a:srgbClr val="000000"/>
                </a:solidFill>
                <a:effectLst/>
                <a:latin typeface="LMSans10-Oblique"/>
              </a:rPr>
              <a:t>k</a:t>
            </a:r>
            <a:r>
              <a:rPr lang="pt-BR" sz="2800" b="0" i="1" dirty="0">
                <a:solidFill>
                  <a:srgbClr val="000000"/>
                </a:solidFill>
                <a:effectLst/>
                <a:latin typeface="LMSans8-Oblique"/>
              </a:rPr>
              <a:t>b </a:t>
            </a:r>
            <a:r>
              <a:rPr lang="pt-BR" sz="2800" b="0" i="0" dirty="0">
                <a:solidFill>
                  <a:srgbClr val="000000"/>
                </a:solidFill>
                <a:effectLst/>
                <a:latin typeface="LMSans10-Regular"/>
              </a:rPr>
              <a:t>= 2</a:t>
            </a:r>
            <a:r>
              <a:rPr lang="pt-BR" sz="2800" b="0" i="1" dirty="0">
                <a:solidFill>
                  <a:srgbClr val="000000"/>
                </a:solidFill>
                <a:effectLst/>
                <a:latin typeface="LMMathItalic10-Regular"/>
              </a:rPr>
              <a:t>.</a:t>
            </a:r>
            <a:r>
              <a:rPr lang="pt-BR" sz="2800" b="0" i="0" dirty="0">
                <a:solidFill>
                  <a:srgbClr val="000000"/>
                </a:solidFill>
                <a:effectLst/>
                <a:latin typeface="LMSans10-Regular"/>
              </a:rPr>
              <a:t>(2</a:t>
            </a:r>
            <a:r>
              <a:rPr lang="pt-BR" sz="2800" b="0" i="1" dirty="0">
                <a:solidFill>
                  <a:srgbClr val="000000"/>
                </a:solidFill>
                <a:effectLst/>
                <a:latin typeface="LMMathItalic10-Regular"/>
              </a:rPr>
              <a:t>, </a:t>
            </a:r>
            <a:r>
              <a:rPr lang="pt-BR" sz="2800" b="0" i="0" dirty="0">
                <a:solidFill>
                  <a:srgbClr val="000000"/>
                </a:solidFill>
                <a:effectLst/>
                <a:latin typeface="LMSans10-Regular"/>
              </a:rPr>
              <a:t>10) = (14</a:t>
            </a:r>
            <a:r>
              <a:rPr lang="pt-BR" sz="2800" b="0" i="1" dirty="0">
                <a:solidFill>
                  <a:srgbClr val="000000"/>
                </a:solidFill>
                <a:effectLst/>
                <a:latin typeface="LMMathItalic10-Regular"/>
              </a:rPr>
              <a:t>, </a:t>
            </a:r>
            <a:r>
              <a:rPr lang="pt-BR" sz="2800" b="0" i="0" dirty="0">
                <a:solidFill>
                  <a:srgbClr val="000000"/>
                </a:solidFill>
                <a:effectLst/>
                <a:latin typeface="LMSans10-Regular"/>
              </a:rPr>
              <a:t>2)</a:t>
            </a:r>
            <a:r>
              <a:rPr lang="pt-BR" dirty="0"/>
              <a:t> </a:t>
            </a:r>
            <a:br>
              <a:rPr lang="pt-BR" dirty="0"/>
            </a:br>
            <a:endParaRPr lang="en-US"/>
          </a:p>
        </p:txBody>
      </p:sp>
      <p:sp>
        <p:nvSpPr>
          <p:cNvPr id="10" name="TextBox 9">
            <a:extLst>
              <a:ext uri="{FF2B5EF4-FFF2-40B4-BE49-F238E27FC236}">
                <a16:creationId xmlns:a16="http://schemas.microsoft.com/office/drawing/2014/main" id="{BBA7098D-036E-4728-A7D1-B05D3677ADA9}"/>
              </a:ext>
            </a:extLst>
          </p:cNvPr>
          <p:cNvSpPr txBox="1"/>
          <p:nvPr/>
        </p:nvSpPr>
        <p:spPr>
          <a:xfrm>
            <a:off x="1296073" y="5234807"/>
            <a:ext cx="9525000" cy="1477328"/>
          </a:xfrm>
          <a:prstGeom prst="rect">
            <a:avLst/>
          </a:prstGeom>
          <a:noFill/>
        </p:spPr>
        <p:txBody>
          <a:bodyPr wrap="square">
            <a:spAutoFit/>
          </a:bodyPr>
          <a:lstStyle/>
          <a:p>
            <a:pPr>
              <a:spcAft>
                <a:spcPts val="600"/>
              </a:spcAft>
            </a:pPr>
            <a:r>
              <a:rPr lang="en-US" sz="2400" b="0" i="0" dirty="0">
                <a:solidFill>
                  <a:srgbClr val="000000"/>
                </a:solidFill>
                <a:effectLst/>
                <a:latin typeface="LMSans10-Regular"/>
              </a:rPr>
              <a:t>Now the Alice and Bob can select either x coordinate of common key (14,2) or y coordinate of (14,2) as their secret key and use to run any symmetric algorithm</a:t>
            </a:r>
            <a:r>
              <a:rPr lang="en-US" sz="2400" dirty="0"/>
              <a:t> </a:t>
            </a:r>
            <a:br>
              <a:rPr lang="en-US" dirty="0"/>
            </a:br>
            <a:endParaRPr lang="en-US" dirty="0"/>
          </a:p>
        </p:txBody>
      </p:sp>
      <p:pic>
        <p:nvPicPr>
          <p:cNvPr id="16" name="Picture 15" descr="A picture containing text&#10;&#10;Description automatically generated">
            <a:extLst>
              <a:ext uri="{FF2B5EF4-FFF2-40B4-BE49-F238E27FC236}">
                <a16:creationId xmlns:a16="http://schemas.microsoft.com/office/drawing/2014/main" id="{40B39020-C41D-B046-B820-BC53DCF6318B}"/>
              </a:ext>
            </a:extLst>
          </p:cNvPr>
          <p:cNvPicPr>
            <a:picLocks noChangeAspect="1"/>
          </p:cNvPicPr>
          <p:nvPr/>
        </p:nvPicPr>
        <p:blipFill>
          <a:blip r:embed="rId2"/>
          <a:stretch>
            <a:fillRect/>
          </a:stretch>
        </p:blipFill>
        <p:spPr>
          <a:xfrm>
            <a:off x="9371280" y="0"/>
            <a:ext cx="2820720" cy="1159200"/>
          </a:xfrm>
          <a:prstGeom prst="rect">
            <a:avLst/>
          </a:prstGeom>
        </p:spPr>
      </p:pic>
      <p:sp>
        <p:nvSpPr>
          <p:cNvPr id="4" name="Slide Number Placeholder 3">
            <a:extLst>
              <a:ext uri="{FF2B5EF4-FFF2-40B4-BE49-F238E27FC236}">
                <a16:creationId xmlns:a16="http://schemas.microsoft.com/office/drawing/2014/main" id="{FAA66057-4C01-844B-A920-AF2DD659DD78}"/>
              </a:ext>
            </a:extLst>
          </p:cNvPr>
          <p:cNvSpPr>
            <a:spLocks noGrp="1"/>
          </p:cNvSpPr>
          <p:nvPr>
            <p:ph type="sldNum" sz="quarter" idx="12"/>
          </p:nvPr>
        </p:nvSpPr>
        <p:spPr/>
        <p:txBody>
          <a:bodyPr/>
          <a:lstStyle/>
          <a:p>
            <a:fld id="{C0B91729-795A-AB4F-BD93-8A9FD685D00B}" type="slidenum">
              <a:rPr lang="x-none" smtClean="0"/>
              <a:t>48</a:t>
            </a:fld>
            <a:endParaRPr lang="x-none"/>
          </a:p>
        </p:txBody>
      </p:sp>
    </p:spTree>
    <p:extLst>
      <p:ext uri="{BB962C8B-B14F-4D97-AF65-F5344CB8AC3E}">
        <p14:creationId xmlns:p14="http://schemas.microsoft.com/office/powerpoint/2010/main" val="33574970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6F397C-4F36-4AF9-8146-4276DE055863}"/>
              </a:ext>
            </a:extLst>
          </p:cNvPr>
          <p:cNvSpPr>
            <a:spLocks noGrp="1"/>
          </p:cNvSpPr>
          <p:nvPr>
            <p:ph type="title"/>
          </p:nvPr>
        </p:nvSpPr>
        <p:spPr>
          <a:xfrm>
            <a:off x="1251676" y="662399"/>
            <a:ext cx="7233105" cy="1494000"/>
          </a:xfrm>
        </p:spPr>
        <p:txBody>
          <a:bodyPr anchor="t">
            <a:normAutofit fontScale="90000"/>
          </a:bodyPr>
          <a:lstStyle/>
          <a:p>
            <a:r>
              <a:rPr lang="en-US" sz="4900" b="1" i="0" dirty="0">
                <a:effectLst/>
                <a:latin typeface="LMSans12-Regular"/>
              </a:rPr>
              <a:t>Real World Example of </a:t>
            </a:r>
            <a:r>
              <a:rPr lang="en-US" sz="4900" b="1" i="0" dirty="0" err="1">
                <a:effectLst/>
                <a:latin typeface="LMSans12-Regular"/>
              </a:rPr>
              <a:t>ECDH</a:t>
            </a:r>
            <a:r>
              <a:rPr lang="en-US" sz="4900" b="1" dirty="0"/>
              <a:t> </a:t>
            </a:r>
            <a:br>
              <a:rPr lang="en-US" sz="3400" dirty="0"/>
            </a:br>
            <a:endParaRPr lang="en-US" sz="3400" dirty="0"/>
          </a:p>
        </p:txBody>
      </p:sp>
      <p:grpSp>
        <p:nvGrpSpPr>
          <p:cNvPr id="17" name="Group 16">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8"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9"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10" name="Content Placeholder 9">
            <a:extLst>
              <a:ext uri="{FF2B5EF4-FFF2-40B4-BE49-F238E27FC236}">
                <a16:creationId xmlns:a16="http://schemas.microsoft.com/office/drawing/2014/main" id="{DDA93F74-D454-4FED-BA8B-0040739147EA}"/>
              </a:ext>
            </a:extLst>
          </p:cNvPr>
          <p:cNvSpPr>
            <a:spLocks noGrp="1"/>
          </p:cNvSpPr>
          <p:nvPr>
            <p:ph idx="1"/>
          </p:nvPr>
        </p:nvSpPr>
        <p:spPr>
          <a:xfrm>
            <a:off x="1251678" y="2286000"/>
            <a:ext cx="8753559" cy="3317358"/>
          </a:xfrm>
        </p:spPr>
        <p:txBody>
          <a:bodyPr>
            <a:normAutofit fontScale="62500" lnSpcReduction="20000"/>
          </a:bodyPr>
          <a:lstStyle/>
          <a:p>
            <a:pPr marL="0" indent="0">
              <a:buNone/>
            </a:pPr>
            <a:r>
              <a:rPr lang="en-US" sz="3800" b="1" i="1" dirty="0">
                <a:solidFill>
                  <a:schemeClr val="tx1">
                    <a:alpha val="60000"/>
                  </a:schemeClr>
                </a:solidFill>
              </a:rPr>
              <a:t>A Microsoft Digital Rights Management Curve</a:t>
            </a:r>
          </a:p>
          <a:p>
            <a:pPr marL="0" indent="0">
              <a:buNone/>
            </a:pPr>
            <a:endParaRPr lang="en-US" sz="3800" dirty="0">
              <a:solidFill>
                <a:schemeClr val="tx1">
                  <a:alpha val="60000"/>
                </a:schemeClr>
              </a:solidFill>
            </a:endParaRPr>
          </a:p>
          <a:p>
            <a:pPr marL="0" indent="0">
              <a:buNone/>
            </a:pPr>
            <a:r>
              <a:rPr lang="en-US" sz="3800" b="0" i="0" dirty="0">
                <a:solidFill>
                  <a:schemeClr val="tx1">
                    <a:alpha val="60000"/>
                  </a:schemeClr>
                </a:solidFill>
                <a:effectLst/>
                <a:latin typeface="LMSans10-Regular"/>
              </a:rPr>
              <a:t>p=785963102379428822376694789446897396207498568951</a:t>
            </a:r>
            <a:endParaRPr lang="en-US" sz="3800" dirty="0">
              <a:solidFill>
                <a:schemeClr val="tx1">
                  <a:alpha val="60000"/>
                </a:schemeClr>
              </a:solidFill>
              <a:effectLst/>
            </a:endParaRPr>
          </a:p>
          <a:p>
            <a:pPr marL="0" indent="0">
              <a:buNone/>
            </a:pPr>
            <a:r>
              <a:rPr kumimoji="0" lang="en-US" altLang="en-US" sz="3800" b="0" i="0" u="none" strike="noStrike" cap="none" normalizeH="0" baseline="0" dirty="0">
                <a:ln>
                  <a:noFill/>
                </a:ln>
                <a:solidFill>
                  <a:schemeClr val="tx1">
                    <a:alpha val="60000"/>
                  </a:schemeClr>
                </a:solidFill>
                <a:effectLst/>
                <a:latin typeface="LMSans10-Regular"/>
              </a:rPr>
              <a:t>a=317689081251325503476317476413827693272746955927</a:t>
            </a:r>
            <a:br>
              <a:rPr kumimoji="0" lang="en-US" altLang="en-US" sz="3800" b="0" i="0" u="none" strike="noStrike" cap="none" normalizeH="0" baseline="0" dirty="0">
                <a:ln>
                  <a:noFill/>
                </a:ln>
                <a:solidFill>
                  <a:schemeClr val="tx1">
                    <a:alpha val="60000"/>
                  </a:schemeClr>
                </a:solidFill>
                <a:effectLst/>
                <a:latin typeface="LMSans10-Regular"/>
              </a:rPr>
            </a:br>
            <a:r>
              <a:rPr kumimoji="0" lang="en-US" altLang="en-US" sz="3800" b="0" i="0" u="none" strike="noStrike" cap="none" normalizeH="0" baseline="0" dirty="0">
                <a:ln>
                  <a:noFill/>
                </a:ln>
                <a:solidFill>
                  <a:schemeClr val="tx1">
                    <a:alpha val="60000"/>
                  </a:schemeClr>
                </a:solidFill>
                <a:effectLst/>
                <a:latin typeface="LMSans10-Regular"/>
              </a:rPr>
              <a:t>b=79052896607878758718120572025718535432100651934</a:t>
            </a:r>
            <a:br>
              <a:rPr kumimoji="0" lang="en-US" altLang="en-US" sz="3800" b="0" i="0" u="none" strike="noStrike" cap="none" normalizeH="0" baseline="0" dirty="0">
                <a:ln>
                  <a:noFill/>
                </a:ln>
                <a:solidFill>
                  <a:schemeClr val="tx1">
                    <a:alpha val="60000"/>
                  </a:schemeClr>
                </a:solidFill>
                <a:effectLst/>
                <a:latin typeface="LMSans10-Regular"/>
              </a:rPr>
            </a:br>
            <a:r>
              <a:rPr kumimoji="0" lang="en-US" altLang="en-US" sz="3800" b="0" i="1" u="none" strike="noStrike" cap="none" normalizeH="0" baseline="0" dirty="0">
                <a:ln>
                  <a:noFill/>
                </a:ln>
                <a:solidFill>
                  <a:schemeClr val="tx1">
                    <a:alpha val="60000"/>
                  </a:schemeClr>
                </a:solidFill>
                <a:effectLst/>
                <a:latin typeface="LMSans10-Oblique"/>
              </a:rPr>
              <a:t>G</a:t>
            </a:r>
            <a:r>
              <a:rPr kumimoji="0" lang="en-US" altLang="en-US" sz="3800" b="0" i="1" u="none" strike="noStrike" cap="none" normalizeH="0" baseline="0" dirty="0">
                <a:ln>
                  <a:noFill/>
                </a:ln>
                <a:solidFill>
                  <a:schemeClr val="tx1">
                    <a:alpha val="60000"/>
                  </a:schemeClr>
                </a:solidFill>
                <a:effectLst/>
                <a:latin typeface="LMSans8-Oblique"/>
              </a:rPr>
              <a:t>x</a:t>
            </a:r>
            <a:r>
              <a:rPr kumimoji="0" lang="en-US" altLang="en-US" sz="3800" b="0" i="0" u="none" strike="noStrike" cap="none" normalizeH="0" baseline="0" dirty="0">
                <a:ln>
                  <a:noFill/>
                </a:ln>
                <a:solidFill>
                  <a:schemeClr val="tx1">
                    <a:alpha val="60000"/>
                  </a:schemeClr>
                </a:solidFill>
                <a:effectLst/>
                <a:latin typeface="LMSans10-Regular"/>
              </a:rPr>
              <a:t>=771507216262649826170648268565579889907769254176</a:t>
            </a:r>
            <a:br>
              <a:rPr kumimoji="0" lang="en-US" altLang="en-US" sz="3800" b="0" i="0" u="none" strike="noStrike" cap="none" normalizeH="0" baseline="0" dirty="0">
                <a:ln>
                  <a:noFill/>
                </a:ln>
                <a:solidFill>
                  <a:schemeClr val="tx1">
                    <a:alpha val="60000"/>
                  </a:schemeClr>
                </a:solidFill>
                <a:effectLst/>
                <a:latin typeface="LMSans10-Regular"/>
              </a:rPr>
            </a:br>
            <a:r>
              <a:rPr kumimoji="0" lang="en-US" altLang="en-US" sz="3800" b="0" i="1" u="none" strike="noStrike" cap="none" normalizeH="0" baseline="0" dirty="0" err="1">
                <a:ln>
                  <a:noFill/>
                </a:ln>
                <a:solidFill>
                  <a:schemeClr val="tx1">
                    <a:alpha val="60000"/>
                  </a:schemeClr>
                </a:solidFill>
                <a:effectLst/>
                <a:latin typeface="LMSans10-Oblique"/>
              </a:rPr>
              <a:t>G</a:t>
            </a:r>
            <a:r>
              <a:rPr kumimoji="0" lang="en-US" altLang="en-US" sz="3800" b="0" i="1" u="none" strike="noStrike" cap="none" normalizeH="0" baseline="0" dirty="0" err="1">
                <a:ln>
                  <a:noFill/>
                </a:ln>
                <a:solidFill>
                  <a:schemeClr val="tx1">
                    <a:alpha val="60000"/>
                  </a:schemeClr>
                </a:solidFill>
                <a:effectLst/>
                <a:latin typeface="LMSans8-Oblique"/>
              </a:rPr>
              <a:t>y</a:t>
            </a:r>
            <a:r>
              <a:rPr lang="en-US" altLang="en-US" sz="3800" i="1" dirty="0">
                <a:solidFill>
                  <a:schemeClr val="tx1">
                    <a:alpha val="60000"/>
                  </a:schemeClr>
                </a:solidFill>
                <a:latin typeface="LMSans8-Oblique"/>
              </a:rPr>
              <a:t> </a:t>
            </a:r>
            <a:r>
              <a:rPr kumimoji="0" lang="en-US" altLang="en-US" sz="3800" b="0" i="0" u="none" strike="noStrike" cap="none" normalizeH="0" baseline="0" dirty="0">
                <a:ln>
                  <a:noFill/>
                </a:ln>
                <a:solidFill>
                  <a:schemeClr val="tx1">
                    <a:alpha val="60000"/>
                  </a:schemeClr>
                </a:solidFill>
                <a:effectLst/>
                <a:latin typeface="LMSans10-Regular"/>
              </a:rPr>
              <a:t>=390157510246556628525279459266514995562533196655</a:t>
            </a:r>
            <a:r>
              <a:rPr kumimoji="0" lang="en-US" altLang="en-US" sz="3800" b="0" i="0" u="none" strike="noStrike" cap="none" normalizeH="0" baseline="0" dirty="0">
                <a:ln>
                  <a:noFill/>
                </a:ln>
                <a:solidFill>
                  <a:schemeClr val="tx1">
                    <a:alpha val="60000"/>
                  </a:schemeClr>
                </a:solidFill>
                <a:effectLst/>
              </a:rPr>
              <a:t> </a:t>
            </a:r>
            <a:br>
              <a:rPr kumimoji="0" lang="en-US" altLang="en-US" sz="4400" b="0" i="0" u="none" strike="noStrike" cap="none" normalizeH="0" baseline="0" dirty="0">
                <a:ln>
                  <a:noFill/>
                </a:ln>
                <a:solidFill>
                  <a:schemeClr val="tx1">
                    <a:alpha val="60000"/>
                  </a:schemeClr>
                </a:solidFill>
                <a:effectLst/>
                <a:latin typeface="Arial" panose="020B0604020202020204" pitchFamily="34" charset="0"/>
              </a:rPr>
            </a:br>
            <a:endParaRPr kumimoji="0" lang="en-US" altLang="en-US" sz="4400" b="0" i="0" u="none" strike="noStrike" cap="none" normalizeH="0" baseline="0" dirty="0">
              <a:ln>
                <a:noFill/>
              </a:ln>
              <a:solidFill>
                <a:schemeClr val="tx1">
                  <a:alpha val="60000"/>
                </a:schemeClr>
              </a:solidFill>
              <a:effectLst/>
              <a:latin typeface="Arial" panose="020B0604020202020204" pitchFamily="34" charset="0"/>
            </a:endParaRPr>
          </a:p>
          <a:p>
            <a:pPr marL="0" indent="0">
              <a:buNone/>
            </a:pPr>
            <a:endParaRPr lang="en-US" sz="1700" dirty="0">
              <a:solidFill>
                <a:schemeClr val="tx1">
                  <a:alpha val="60000"/>
                </a:schemeClr>
              </a:solidFill>
            </a:endParaRPr>
          </a:p>
        </p:txBody>
      </p:sp>
      <p:pic>
        <p:nvPicPr>
          <p:cNvPr id="9" name="Picture 8" descr="A picture containing text&#10;&#10;Description automatically generated">
            <a:extLst>
              <a:ext uri="{FF2B5EF4-FFF2-40B4-BE49-F238E27FC236}">
                <a16:creationId xmlns:a16="http://schemas.microsoft.com/office/drawing/2014/main" id="{5F839A9B-89FA-4547-A002-59948C72D99C}"/>
              </a:ext>
            </a:extLst>
          </p:cNvPr>
          <p:cNvPicPr>
            <a:picLocks noChangeAspect="1"/>
          </p:cNvPicPr>
          <p:nvPr/>
        </p:nvPicPr>
        <p:blipFill>
          <a:blip r:embed="rId2"/>
          <a:stretch>
            <a:fillRect/>
          </a:stretch>
        </p:blipFill>
        <p:spPr>
          <a:xfrm>
            <a:off x="9371280" y="0"/>
            <a:ext cx="2820720" cy="1159200"/>
          </a:xfrm>
          <a:prstGeom prst="rect">
            <a:avLst/>
          </a:prstGeom>
        </p:spPr>
      </p:pic>
      <p:sp>
        <p:nvSpPr>
          <p:cNvPr id="3" name="Slide Number Placeholder 2">
            <a:extLst>
              <a:ext uri="{FF2B5EF4-FFF2-40B4-BE49-F238E27FC236}">
                <a16:creationId xmlns:a16="http://schemas.microsoft.com/office/drawing/2014/main" id="{A91682CA-E3D8-A449-8CB7-68C5BC38482D}"/>
              </a:ext>
            </a:extLst>
          </p:cNvPr>
          <p:cNvSpPr>
            <a:spLocks noGrp="1"/>
          </p:cNvSpPr>
          <p:nvPr>
            <p:ph type="sldNum" sz="quarter" idx="12"/>
          </p:nvPr>
        </p:nvSpPr>
        <p:spPr/>
        <p:txBody>
          <a:bodyPr/>
          <a:lstStyle/>
          <a:p>
            <a:fld id="{C0B91729-795A-AB4F-BD93-8A9FD685D00B}" type="slidenum">
              <a:rPr lang="x-none" smtClean="0"/>
              <a:t>49</a:t>
            </a:fld>
            <a:endParaRPr lang="x-none"/>
          </a:p>
        </p:txBody>
      </p:sp>
    </p:spTree>
    <p:extLst>
      <p:ext uri="{BB962C8B-B14F-4D97-AF65-F5344CB8AC3E}">
        <p14:creationId xmlns:p14="http://schemas.microsoft.com/office/powerpoint/2010/main" val="110755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654728C-67BF-4E79-A6C5-739E38E4E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4C6BB6-C0F4-884B-A56C-42AF735FB655}"/>
              </a:ext>
            </a:extLst>
          </p:cNvPr>
          <p:cNvSpPr>
            <a:spLocks noGrp="1"/>
          </p:cNvSpPr>
          <p:nvPr>
            <p:ph type="title"/>
          </p:nvPr>
        </p:nvSpPr>
        <p:spPr>
          <a:xfrm>
            <a:off x="1252800" y="662399"/>
            <a:ext cx="10153650" cy="1494000"/>
          </a:xfrm>
        </p:spPr>
        <p:txBody>
          <a:bodyPr anchor="t">
            <a:normAutofit/>
          </a:bodyPr>
          <a:lstStyle/>
          <a:p>
            <a:r>
              <a:rPr lang="x-none" b="1" dirty="0"/>
              <a:t>Elliptic Curve vs RSA</a:t>
            </a:r>
          </a:p>
        </p:txBody>
      </p:sp>
      <p:grpSp>
        <p:nvGrpSpPr>
          <p:cNvPr id="19" name="Group 18">
            <a:extLst>
              <a:ext uri="{FF2B5EF4-FFF2-40B4-BE49-F238E27FC236}">
                <a16:creationId xmlns:a16="http://schemas.microsoft.com/office/drawing/2014/main" id="{543A8382-3FFB-447A-951B-056231F5FA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20" name="Freeform 6">
              <a:extLst>
                <a:ext uri="{FF2B5EF4-FFF2-40B4-BE49-F238E27FC236}">
                  <a16:creationId xmlns:a16="http://schemas.microsoft.com/office/drawing/2014/main" id="{ED83B12F-44E0-4E16-ACE9-2AA90C14B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21" name="Freeform 6">
              <a:extLst>
                <a:ext uri="{FF2B5EF4-FFF2-40B4-BE49-F238E27FC236}">
                  <a16:creationId xmlns:a16="http://schemas.microsoft.com/office/drawing/2014/main" id="{84D91C69-B7D0-4F8C-929D-3FEF1A399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pic>
        <p:nvPicPr>
          <p:cNvPr id="5" name="Picture 4">
            <a:extLst>
              <a:ext uri="{FF2B5EF4-FFF2-40B4-BE49-F238E27FC236}">
                <a16:creationId xmlns:a16="http://schemas.microsoft.com/office/drawing/2014/main" id="{EFD9E260-26D0-B24C-933F-10E2E7BC0490}"/>
              </a:ext>
            </a:extLst>
          </p:cNvPr>
          <p:cNvPicPr>
            <a:picLocks noChangeAspect="1"/>
          </p:cNvPicPr>
          <p:nvPr/>
        </p:nvPicPr>
        <p:blipFill>
          <a:blip r:embed="rId2"/>
          <a:stretch>
            <a:fillRect/>
          </a:stretch>
        </p:blipFill>
        <p:spPr>
          <a:xfrm>
            <a:off x="981337" y="1800225"/>
            <a:ext cx="4486371" cy="3600449"/>
          </a:xfrm>
          <a:prstGeom prst="rect">
            <a:avLst/>
          </a:prstGeom>
        </p:spPr>
      </p:pic>
      <p:sp>
        <p:nvSpPr>
          <p:cNvPr id="3" name="Content Placeholder 2">
            <a:extLst>
              <a:ext uri="{FF2B5EF4-FFF2-40B4-BE49-F238E27FC236}">
                <a16:creationId xmlns:a16="http://schemas.microsoft.com/office/drawing/2014/main" id="{AF6D60DA-ADBC-8049-9D19-FF79DEE06A06}"/>
              </a:ext>
            </a:extLst>
          </p:cNvPr>
          <p:cNvSpPr>
            <a:spLocks noGrp="1"/>
          </p:cNvSpPr>
          <p:nvPr>
            <p:ph idx="1"/>
          </p:nvPr>
        </p:nvSpPr>
        <p:spPr>
          <a:xfrm>
            <a:off x="5739171" y="1800225"/>
            <a:ext cx="6034254" cy="4481822"/>
          </a:xfrm>
        </p:spPr>
        <p:txBody>
          <a:bodyPr>
            <a:noAutofit/>
          </a:bodyPr>
          <a:lstStyle/>
          <a:p>
            <a:pPr algn="just"/>
            <a:r>
              <a:rPr lang="en-GB" sz="2400" dirty="0">
                <a:solidFill>
                  <a:schemeClr val="tx1">
                    <a:alpha val="60000"/>
                  </a:schemeClr>
                </a:solidFill>
              </a:rPr>
              <a:t>ECC is frequently discussed in context of RSA. It achieves encryption of things using prime factorization.</a:t>
            </a:r>
          </a:p>
          <a:p>
            <a:pPr algn="just"/>
            <a:r>
              <a:rPr lang="en-GB" sz="2400" dirty="0">
                <a:solidFill>
                  <a:schemeClr val="tx1">
                    <a:alpha val="60000"/>
                  </a:schemeClr>
                </a:solidFill>
              </a:rPr>
              <a:t>ECC is an alternative technique to RSA for its powerful approach as it </a:t>
            </a:r>
            <a:r>
              <a:rPr lang="x-none" sz="2400" dirty="0">
                <a:solidFill>
                  <a:schemeClr val="tx1">
                    <a:alpha val="60000"/>
                  </a:schemeClr>
                </a:solidFill>
              </a:rPr>
              <a:t>provides equal security with smaller key compared to RSA and also non ECC as it provides high security with small key size</a:t>
            </a:r>
          </a:p>
          <a:p>
            <a:pPr algn="just"/>
            <a:r>
              <a:rPr lang="x-none" sz="2400" dirty="0">
                <a:solidFill>
                  <a:schemeClr val="tx1">
                    <a:alpha val="60000"/>
                  </a:schemeClr>
                </a:solidFill>
              </a:rPr>
              <a:t>A 256-bit ECC pubic key provides comparable security to a 3072 RSA public key.</a:t>
            </a:r>
          </a:p>
          <a:p>
            <a:pPr algn="just"/>
            <a:r>
              <a:rPr lang="en-GB" sz="2400" dirty="0">
                <a:solidFill>
                  <a:schemeClr val="tx1">
                    <a:alpha val="60000"/>
                  </a:schemeClr>
                </a:solidFill>
              </a:rPr>
              <a:t>The primary advantage of using Elliptic Curve based cryptography is reduced key size.</a:t>
            </a:r>
            <a:endParaRPr lang="x-none" sz="2400" dirty="0">
              <a:solidFill>
                <a:schemeClr val="tx1">
                  <a:alpha val="60000"/>
                </a:schemeClr>
              </a:solidFill>
            </a:endParaRPr>
          </a:p>
        </p:txBody>
      </p:sp>
      <p:pic>
        <p:nvPicPr>
          <p:cNvPr id="13" name="Picture 12" descr="A picture containing text&#10;&#10;Description automatically generated">
            <a:extLst>
              <a:ext uri="{FF2B5EF4-FFF2-40B4-BE49-F238E27FC236}">
                <a16:creationId xmlns:a16="http://schemas.microsoft.com/office/drawing/2014/main" id="{E1057E75-E472-5E46-B5AE-48D06D5059AF}"/>
              </a:ext>
            </a:extLst>
          </p:cNvPr>
          <p:cNvPicPr>
            <a:picLocks noChangeAspect="1"/>
          </p:cNvPicPr>
          <p:nvPr/>
        </p:nvPicPr>
        <p:blipFill>
          <a:blip r:embed="rId3"/>
          <a:stretch>
            <a:fillRect/>
          </a:stretch>
        </p:blipFill>
        <p:spPr>
          <a:xfrm>
            <a:off x="9410700" y="90900"/>
            <a:ext cx="2781300" cy="1143000"/>
          </a:xfrm>
          <a:prstGeom prst="rect">
            <a:avLst/>
          </a:prstGeom>
        </p:spPr>
      </p:pic>
      <p:sp>
        <p:nvSpPr>
          <p:cNvPr id="4" name="Slide Number Placeholder 3">
            <a:extLst>
              <a:ext uri="{FF2B5EF4-FFF2-40B4-BE49-F238E27FC236}">
                <a16:creationId xmlns:a16="http://schemas.microsoft.com/office/drawing/2014/main" id="{0C7FC121-E3C1-A844-8C5F-6A89EC90F71E}"/>
              </a:ext>
            </a:extLst>
          </p:cNvPr>
          <p:cNvSpPr>
            <a:spLocks noGrp="1"/>
          </p:cNvSpPr>
          <p:nvPr>
            <p:ph type="sldNum" sz="quarter" idx="12"/>
          </p:nvPr>
        </p:nvSpPr>
        <p:spPr/>
        <p:txBody>
          <a:bodyPr/>
          <a:lstStyle/>
          <a:p>
            <a:fld id="{C0B91729-795A-AB4F-BD93-8A9FD685D00B}" type="slidenum">
              <a:rPr lang="x-none" smtClean="0"/>
              <a:t>5</a:t>
            </a:fld>
            <a:endParaRPr lang="x-none"/>
          </a:p>
        </p:txBody>
      </p:sp>
    </p:spTree>
    <p:extLst>
      <p:ext uri="{BB962C8B-B14F-4D97-AF65-F5344CB8AC3E}">
        <p14:creationId xmlns:p14="http://schemas.microsoft.com/office/powerpoint/2010/main" val="3435595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865903-E425-49C8-AB0F-3E6E4F1A9AE5}"/>
              </a:ext>
            </a:extLst>
          </p:cNvPr>
          <p:cNvSpPr>
            <a:spLocks noGrp="1"/>
          </p:cNvSpPr>
          <p:nvPr>
            <p:ph type="title"/>
          </p:nvPr>
        </p:nvSpPr>
        <p:spPr>
          <a:xfrm>
            <a:off x="885825" y="579600"/>
            <a:ext cx="9543692" cy="1494000"/>
          </a:xfrm>
        </p:spPr>
        <p:txBody>
          <a:bodyPr anchor="t">
            <a:normAutofit/>
          </a:bodyPr>
          <a:lstStyle/>
          <a:p>
            <a:r>
              <a:rPr lang="en-US" sz="3200" b="1" i="0" dirty="0">
                <a:effectLst/>
                <a:latin typeface="+mn-lt"/>
              </a:rPr>
              <a:t>Elliptic </a:t>
            </a:r>
            <a:r>
              <a:rPr lang="en-US" sz="3200" b="1" i="0" dirty="0" err="1">
                <a:effectLst/>
                <a:latin typeface="+mn-lt"/>
              </a:rPr>
              <a:t>ElGamal</a:t>
            </a:r>
            <a:r>
              <a:rPr lang="en-US" sz="3200" b="1" i="0" dirty="0">
                <a:effectLst/>
                <a:latin typeface="+mn-lt"/>
              </a:rPr>
              <a:t> Public Key Cryptosystem</a:t>
            </a:r>
            <a:r>
              <a:rPr lang="en-US" sz="3200" b="1" dirty="0">
                <a:latin typeface="+mn-lt"/>
              </a:rPr>
              <a:t> </a:t>
            </a:r>
          </a:p>
        </p:txBody>
      </p:sp>
      <p:grpSp>
        <p:nvGrpSpPr>
          <p:cNvPr id="11" name="Group 10">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2"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3"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20918531-B6F9-4A35-9F06-857965DAE1CB}"/>
              </a:ext>
            </a:extLst>
          </p:cNvPr>
          <p:cNvSpPr>
            <a:spLocks noGrp="1"/>
          </p:cNvSpPr>
          <p:nvPr>
            <p:ph idx="1"/>
          </p:nvPr>
        </p:nvSpPr>
        <p:spPr>
          <a:xfrm>
            <a:off x="1251678" y="2286000"/>
            <a:ext cx="10492647" cy="3844800"/>
          </a:xfrm>
        </p:spPr>
        <p:txBody>
          <a:bodyPr>
            <a:normAutofit/>
          </a:bodyPr>
          <a:lstStyle/>
          <a:p>
            <a:r>
              <a:rPr lang="en-US" sz="2400" b="0" i="0" dirty="0" err="1">
                <a:solidFill>
                  <a:schemeClr val="tx1">
                    <a:alpha val="60000"/>
                  </a:schemeClr>
                </a:solidFill>
                <a:effectLst/>
              </a:rPr>
              <a:t>ElGamal</a:t>
            </a:r>
            <a:r>
              <a:rPr lang="en-US" sz="2400" b="0" i="0" dirty="0">
                <a:solidFill>
                  <a:schemeClr val="tx1">
                    <a:alpha val="60000"/>
                  </a:schemeClr>
                </a:solidFill>
                <a:effectLst/>
              </a:rPr>
              <a:t> encryption system is an asymmetric key encryption algorithm for public-key cryptography which is based on the Diffie–Hellman key exchange</a:t>
            </a:r>
          </a:p>
          <a:p>
            <a:r>
              <a:rPr lang="en-US" sz="2400" b="0" i="0" dirty="0" err="1">
                <a:solidFill>
                  <a:schemeClr val="tx1">
                    <a:alpha val="60000"/>
                  </a:schemeClr>
                </a:solidFill>
                <a:effectLst/>
              </a:rPr>
              <a:t>ElGamal</a:t>
            </a:r>
            <a:r>
              <a:rPr lang="en-US" sz="2400" b="0" i="0" dirty="0">
                <a:solidFill>
                  <a:schemeClr val="tx1">
                    <a:alpha val="60000"/>
                  </a:schemeClr>
                </a:solidFill>
                <a:effectLst/>
              </a:rPr>
              <a:t> encryption can be defined over any cyclic group G, like multiplicative group of integers modulo n. Its security depends upon the difficulty of a certain problem in G related to computing discrete</a:t>
            </a:r>
            <a:r>
              <a:rPr lang="en-US" sz="2400" dirty="0">
                <a:solidFill>
                  <a:schemeClr val="tx1">
                    <a:alpha val="60000"/>
                  </a:schemeClr>
                </a:solidFill>
              </a:rPr>
              <a:t> </a:t>
            </a:r>
            <a:r>
              <a:rPr lang="en-US" sz="2400" b="0" i="0" dirty="0">
                <a:solidFill>
                  <a:schemeClr val="tx1">
                    <a:alpha val="60000"/>
                  </a:schemeClr>
                </a:solidFill>
                <a:effectLst/>
              </a:rPr>
              <a:t>logarithms.</a:t>
            </a:r>
            <a:r>
              <a:rPr lang="en-US" sz="2400" dirty="0">
                <a:solidFill>
                  <a:schemeClr val="tx1">
                    <a:alpha val="60000"/>
                  </a:schemeClr>
                </a:solidFill>
              </a:rPr>
              <a:t> </a:t>
            </a:r>
            <a:br>
              <a:rPr lang="en-US" sz="2000" dirty="0">
                <a:solidFill>
                  <a:schemeClr val="tx1">
                    <a:alpha val="60000"/>
                  </a:schemeClr>
                </a:solidFill>
              </a:rPr>
            </a:br>
            <a:endParaRPr lang="en-US" sz="2000" dirty="0">
              <a:solidFill>
                <a:schemeClr val="tx1">
                  <a:alpha val="60000"/>
                </a:schemeClr>
              </a:solidFill>
            </a:endParaRPr>
          </a:p>
        </p:txBody>
      </p:sp>
      <p:pic>
        <p:nvPicPr>
          <p:cNvPr id="10" name="Picture 9" descr="A picture containing text&#10;&#10;Description automatically generated">
            <a:extLst>
              <a:ext uri="{FF2B5EF4-FFF2-40B4-BE49-F238E27FC236}">
                <a16:creationId xmlns:a16="http://schemas.microsoft.com/office/drawing/2014/main" id="{C6FBAB86-253C-7046-B231-67619625B6E1}"/>
              </a:ext>
            </a:extLst>
          </p:cNvPr>
          <p:cNvPicPr>
            <a:picLocks noChangeAspect="1"/>
          </p:cNvPicPr>
          <p:nvPr/>
        </p:nvPicPr>
        <p:blipFill>
          <a:blip r:embed="rId2"/>
          <a:stretch>
            <a:fillRect/>
          </a:stretch>
        </p:blipFill>
        <p:spPr>
          <a:xfrm>
            <a:off x="9371280" y="0"/>
            <a:ext cx="2820720" cy="1159200"/>
          </a:xfrm>
          <a:prstGeom prst="rect">
            <a:avLst/>
          </a:prstGeom>
        </p:spPr>
      </p:pic>
      <p:sp>
        <p:nvSpPr>
          <p:cNvPr id="5" name="Slide Number Placeholder 4">
            <a:extLst>
              <a:ext uri="{FF2B5EF4-FFF2-40B4-BE49-F238E27FC236}">
                <a16:creationId xmlns:a16="http://schemas.microsoft.com/office/drawing/2014/main" id="{91C45830-612A-174E-9CCF-FF5D0BBC5720}"/>
              </a:ext>
            </a:extLst>
          </p:cNvPr>
          <p:cNvSpPr>
            <a:spLocks noGrp="1"/>
          </p:cNvSpPr>
          <p:nvPr>
            <p:ph type="sldNum" sz="quarter" idx="12"/>
          </p:nvPr>
        </p:nvSpPr>
        <p:spPr/>
        <p:txBody>
          <a:bodyPr/>
          <a:lstStyle/>
          <a:p>
            <a:fld id="{C0B91729-795A-AB4F-BD93-8A9FD685D00B}" type="slidenum">
              <a:rPr lang="x-none" smtClean="0"/>
              <a:t>50</a:t>
            </a:fld>
            <a:endParaRPr lang="x-none"/>
          </a:p>
        </p:txBody>
      </p:sp>
    </p:spTree>
    <p:extLst>
      <p:ext uri="{BB962C8B-B14F-4D97-AF65-F5344CB8AC3E}">
        <p14:creationId xmlns:p14="http://schemas.microsoft.com/office/powerpoint/2010/main" val="2168958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139F69-90DB-4363-99C1-CDD094EED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8925A55-AA24-45F7-B160-F2AE4A4539C8}"/>
              </a:ext>
            </a:extLst>
          </p:cNvPr>
          <p:cNvSpPr>
            <a:spLocks noGrp="1"/>
          </p:cNvSpPr>
          <p:nvPr>
            <p:ph type="title"/>
          </p:nvPr>
        </p:nvSpPr>
        <p:spPr>
          <a:xfrm>
            <a:off x="1177636" y="779106"/>
            <a:ext cx="7901833" cy="1494000"/>
          </a:xfrm>
        </p:spPr>
        <p:txBody>
          <a:bodyPr anchor="t">
            <a:normAutofit/>
          </a:bodyPr>
          <a:lstStyle/>
          <a:p>
            <a:r>
              <a:rPr lang="en-US" sz="3200" b="1" i="0" dirty="0">
                <a:effectLst/>
                <a:latin typeface="+mn-lt"/>
              </a:rPr>
              <a:t>Elliptic </a:t>
            </a:r>
            <a:r>
              <a:rPr lang="en-US" sz="3200" b="1" i="0" dirty="0" err="1">
                <a:effectLst/>
                <a:latin typeface="+mn-lt"/>
              </a:rPr>
              <a:t>ElGamal</a:t>
            </a:r>
            <a:r>
              <a:rPr lang="en-US" sz="3200" b="1" dirty="0">
                <a:latin typeface="+mn-lt"/>
              </a:rPr>
              <a:t> </a:t>
            </a:r>
            <a:r>
              <a:rPr lang="en-US" sz="3200" b="1" i="0" dirty="0">
                <a:effectLst/>
                <a:latin typeface="+mn-lt"/>
              </a:rPr>
              <a:t>Cryptosystem Algorithm</a:t>
            </a:r>
            <a:r>
              <a:rPr lang="en-US" sz="3200" b="1" dirty="0">
                <a:latin typeface="+mn-lt"/>
              </a:rPr>
              <a:t> </a:t>
            </a:r>
          </a:p>
        </p:txBody>
      </p:sp>
      <p:grpSp>
        <p:nvGrpSpPr>
          <p:cNvPr id="11" name="Group 10">
            <a:extLst>
              <a:ext uri="{FF2B5EF4-FFF2-40B4-BE49-F238E27FC236}">
                <a16:creationId xmlns:a16="http://schemas.microsoft.com/office/drawing/2014/main" id="{EF5608BC-985E-44AE-8C56-1C79902865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2" name="Freeform 6">
              <a:extLst>
                <a:ext uri="{FF2B5EF4-FFF2-40B4-BE49-F238E27FC236}">
                  <a16:creationId xmlns:a16="http://schemas.microsoft.com/office/drawing/2014/main" id="{FF652A2A-BC90-4341-B339-840F6E1C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3" name="Freeform 6">
              <a:extLst>
                <a:ext uri="{FF2B5EF4-FFF2-40B4-BE49-F238E27FC236}">
                  <a16:creationId xmlns:a16="http://schemas.microsoft.com/office/drawing/2014/main" id="{E55F3E59-21AB-424D-B654-E1B9E304F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9FEA0C18-A28A-4C6A-8455-B036676585E6}"/>
              </a:ext>
            </a:extLst>
          </p:cNvPr>
          <p:cNvSpPr>
            <a:spLocks noGrp="1"/>
          </p:cNvSpPr>
          <p:nvPr>
            <p:ph idx="1"/>
          </p:nvPr>
        </p:nvSpPr>
        <p:spPr>
          <a:xfrm>
            <a:off x="1285445" y="1754372"/>
            <a:ext cx="10506935" cy="4040372"/>
          </a:xfrm>
        </p:spPr>
        <p:txBody>
          <a:bodyPr>
            <a:normAutofit fontScale="70000" lnSpcReduction="20000"/>
          </a:bodyPr>
          <a:lstStyle/>
          <a:p>
            <a:r>
              <a:rPr lang="en-US" b="0" i="0" dirty="0">
                <a:solidFill>
                  <a:schemeClr val="tx1">
                    <a:alpha val="60000"/>
                  </a:schemeClr>
                </a:solidFill>
                <a:effectLst/>
                <a:latin typeface="LMSans10-Regular"/>
              </a:rPr>
              <a:t>Alice first creates a private key </a:t>
            </a:r>
            <a:r>
              <a:rPr lang="en-US" b="1" i="0" dirty="0">
                <a:solidFill>
                  <a:schemeClr val="tx1">
                    <a:alpha val="60000"/>
                  </a:schemeClr>
                </a:solidFill>
                <a:effectLst/>
                <a:latin typeface="LMSans10-Bold"/>
              </a:rPr>
              <a:t>a </a:t>
            </a:r>
            <a:r>
              <a:rPr lang="en-US" b="0" i="0" dirty="0">
                <a:solidFill>
                  <a:schemeClr val="tx1">
                    <a:alpha val="60000"/>
                  </a:schemeClr>
                </a:solidFill>
                <a:effectLst/>
                <a:latin typeface="LMSans10-Regular"/>
              </a:rPr>
              <a:t>and which is a random scalar value a </a:t>
            </a:r>
            <a:r>
              <a:rPr lang="en-US" b="0" i="1" dirty="0">
                <a:solidFill>
                  <a:schemeClr val="tx1">
                    <a:alpha val="60000"/>
                  </a:schemeClr>
                </a:solidFill>
                <a:effectLst/>
                <a:latin typeface="LMMathSymbols10-Regular"/>
              </a:rPr>
              <a:t>∈ </a:t>
            </a:r>
            <a:r>
              <a:rPr lang="en-US" b="0" i="0" dirty="0">
                <a:solidFill>
                  <a:schemeClr val="tx1">
                    <a:alpha val="60000"/>
                  </a:schemeClr>
                </a:solidFill>
                <a:effectLst/>
                <a:latin typeface="MSBM10"/>
              </a:rPr>
              <a:t>Z</a:t>
            </a:r>
          </a:p>
          <a:p>
            <a:r>
              <a:rPr lang="en-US" b="0" i="0" dirty="0">
                <a:solidFill>
                  <a:schemeClr val="tx1">
                    <a:alpha val="60000"/>
                  </a:schemeClr>
                </a:solidFill>
                <a:effectLst/>
                <a:latin typeface="LMSans10-Regular"/>
              </a:rPr>
              <a:t>Alice creates a public key </a:t>
            </a:r>
            <a:r>
              <a:rPr lang="en-US" b="1" i="0" dirty="0">
                <a:solidFill>
                  <a:schemeClr val="tx1">
                    <a:alpha val="60000"/>
                  </a:schemeClr>
                </a:solidFill>
                <a:effectLst/>
                <a:latin typeface="LMSans10-Bold"/>
              </a:rPr>
              <a:t>A=</a:t>
            </a:r>
            <a:r>
              <a:rPr lang="en-US" b="1" i="0" dirty="0" err="1">
                <a:solidFill>
                  <a:schemeClr val="tx1">
                    <a:alpha val="60000"/>
                  </a:schemeClr>
                </a:solidFill>
                <a:effectLst/>
                <a:latin typeface="LMSans10-Bold"/>
              </a:rPr>
              <a:t>aP</a:t>
            </a:r>
            <a:r>
              <a:rPr lang="en-US" b="1" i="0" dirty="0">
                <a:solidFill>
                  <a:schemeClr val="tx1">
                    <a:alpha val="60000"/>
                  </a:schemeClr>
                </a:solidFill>
                <a:effectLst/>
                <a:latin typeface="LMSans10-Bold"/>
              </a:rPr>
              <a:t> </a:t>
            </a:r>
            <a:r>
              <a:rPr lang="en-US" b="0" i="0" dirty="0">
                <a:solidFill>
                  <a:schemeClr val="tx1">
                    <a:alpha val="60000"/>
                  </a:schemeClr>
                </a:solidFill>
                <a:effectLst/>
                <a:latin typeface="LMSans10-Regular"/>
              </a:rPr>
              <a:t>and which is a point on the elliptic curve where </a:t>
            </a:r>
            <a:r>
              <a:rPr lang="en-US" b="1" i="0" dirty="0">
                <a:solidFill>
                  <a:schemeClr val="tx1">
                    <a:alpha val="60000"/>
                  </a:schemeClr>
                </a:solidFill>
                <a:effectLst/>
                <a:latin typeface="LMSans10-Bold"/>
              </a:rPr>
              <a:t>P </a:t>
            </a:r>
            <a:r>
              <a:rPr lang="en-US" b="0" i="0" dirty="0">
                <a:solidFill>
                  <a:schemeClr val="tx1">
                    <a:alpha val="60000"/>
                  </a:schemeClr>
                </a:solidFill>
                <a:effectLst/>
                <a:latin typeface="LMSans10-Regular"/>
              </a:rPr>
              <a:t>is the base point on a curve</a:t>
            </a:r>
          </a:p>
          <a:p>
            <a:r>
              <a:rPr lang="en-US" b="0" i="0" dirty="0">
                <a:solidFill>
                  <a:schemeClr val="tx1">
                    <a:alpha val="60000"/>
                  </a:schemeClr>
                </a:solidFill>
                <a:effectLst/>
                <a:latin typeface="LMSans10-Regular"/>
              </a:rPr>
              <a:t>If Bob wants to send Alice an encrypted message </a:t>
            </a:r>
            <a:r>
              <a:rPr lang="en-US" b="1" i="0" dirty="0">
                <a:solidFill>
                  <a:schemeClr val="tx1">
                    <a:alpha val="60000"/>
                  </a:schemeClr>
                </a:solidFill>
                <a:effectLst/>
                <a:latin typeface="LMSans10-Bold"/>
              </a:rPr>
              <a:t>M</a:t>
            </a:r>
            <a:r>
              <a:rPr lang="en-US" b="0" i="0" dirty="0">
                <a:solidFill>
                  <a:schemeClr val="tx1">
                    <a:alpha val="60000"/>
                  </a:schemeClr>
                </a:solidFill>
                <a:effectLst/>
                <a:latin typeface="LMSans10-Regular"/>
              </a:rPr>
              <a:t>, he creates a random value </a:t>
            </a:r>
            <a:r>
              <a:rPr lang="en-US" b="1" i="0" dirty="0">
                <a:solidFill>
                  <a:schemeClr val="tx1">
                    <a:alpha val="60000"/>
                  </a:schemeClr>
                </a:solidFill>
                <a:effectLst/>
                <a:latin typeface="LMSans10-Bold"/>
              </a:rPr>
              <a:t>k </a:t>
            </a:r>
            <a:r>
              <a:rPr lang="en-US" b="0" i="0" dirty="0">
                <a:solidFill>
                  <a:schemeClr val="tx1">
                    <a:alpha val="60000"/>
                  </a:schemeClr>
                </a:solidFill>
                <a:effectLst/>
                <a:latin typeface="LMSans10-Regular"/>
              </a:rPr>
              <a:t>and uses Alice public key </a:t>
            </a:r>
            <a:r>
              <a:rPr lang="en-US" b="1" i="0" dirty="0">
                <a:solidFill>
                  <a:schemeClr val="tx1">
                    <a:alpha val="60000"/>
                  </a:schemeClr>
                </a:solidFill>
                <a:effectLst/>
                <a:latin typeface="LMSans10-Bold"/>
              </a:rPr>
              <a:t>A </a:t>
            </a:r>
            <a:r>
              <a:rPr lang="en-US" b="0" i="0" dirty="0">
                <a:solidFill>
                  <a:schemeClr val="tx1">
                    <a:alpha val="60000"/>
                  </a:schemeClr>
                </a:solidFill>
                <a:effectLst/>
                <a:latin typeface="LMSans10-Regular"/>
              </a:rPr>
              <a:t>to produce a cipher message of </a:t>
            </a:r>
            <a:r>
              <a:rPr lang="en-US" b="1" i="0" dirty="0">
                <a:solidFill>
                  <a:schemeClr val="tx1">
                    <a:alpha val="60000"/>
                  </a:schemeClr>
                </a:solidFill>
                <a:effectLst/>
                <a:latin typeface="LMSans10-Bold"/>
              </a:rPr>
              <a:t>K=</a:t>
            </a:r>
            <a:r>
              <a:rPr lang="en-US" b="1" i="0" dirty="0" err="1">
                <a:solidFill>
                  <a:schemeClr val="tx1">
                    <a:alpha val="60000"/>
                  </a:schemeClr>
                </a:solidFill>
                <a:effectLst/>
                <a:latin typeface="LMSans10-Bold"/>
              </a:rPr>
              <a:t>kP</a:t>
            </a:r>
            <a:endParaRPr lang="en-US" b="1" i="0" dirty="0">
              <a:solidFill>
                <a:schemeClr val="tx1">
                  <a:alpha val="60000"/>
                </a:schemeClr>
              </a:solidFill>
              <a:effectLst/>
              <a:latin typeface="LMSans10-Bold"/>
            </a:endParaRPr>
          </a:p>
          <a:p>
            <a:r>
              <a:rPr lang="en-US" b="0" i="0" dirty="0">
                <a:solidFill>
                  <a:schemeClr val="tx1">
                    <a:alpha val="60000"/>
                  </a:schemeClr>
                </a:solidFill>
                <a:effectLst/>
                <a:latin typeface="LMSans10-Regular"/>
              </a:rPr>
              <a:t>Then Bobs computes </a:t>
            </a:r>
            <a:r>
              <a:rPr lang="en-US" b="1" i="0" dirty="0">
                <a:solidFill>
                  <a:schemeClr val="tx1">
                    <a:alpha val="60000"/>
                  </a:schemeClr>
                </a:solidFill>
                <a:effectLst/>
                <a:latin typeface="LMSans10-Bold"/>
              </a:rPr>
              <a:t>G=</a:t>
            </a:r>
            <a:r>
              <a:rPr lang="en-US" b="1" i="0" dirty="0" err="1">
                <a:solidFill>
                  <a:schemeClr val="tx1">
                    <a:alpha val="60000"/>
                  </a:schemeClr>
                </a:solidFill>
                <a:effectLst/>
                <a:latin typeface="LMSans10-Bold"/>
              </a:rPr>
              <a:t>kA+M</a:t>
            </a:r>
            <a:r>
              <a:rPr lang="en-US" b="1" i="0" dirty="0">
                <a:solidFill>
                  <a:schemeClr val="tx1">
                    <a:alpha val="60000"/>
                  </a:schemeClr>
                </a:solidFill>
                <a:effectLst/>
                <a:latin typeface="LMSans10-Bold"/>
              </a:rPr>
              <a:t> </a:t>
            </a:r>
            <a:r>
              <a:rPr lang="en-US" b="0" i="0" dirty="0">
                <a:solidFill>
                  <a:schemeClr val="tx1">
                    <a:alpha val="60000"/>
                  </a:schemeClr>
                </a:solidFill>
                <a:effectLst/>
                <a:latin typeface="LMSans10-Regular"/>
              </a:rPr>
              <a:t>and where </a:t>
            </a:r>
            <a:r>
              <a:rPr lang="en-US" b="1" i="0" dirty="0">
                <a:solidFill>
                  <a:schemeClr val="tx1">
                    <a:alpha val="60000"/>
                  </a:schemeClr>
                </a:solidFill>
                <a:effectLst/>
                <a:latin typeface="LMSans10-Bold"/>
              </a:rPr>
              <a:t>M </a:t>
            </a:r>
            <a:r>
              <a:rPr lang="en-US" b="0" i="0" dirty="0">
                <a:solidFill>
                  <a:schemeClr val="tx1">
                    <a:alpha val="60000"/>
                  </a:schemeClr>
                </a:solidFill>
                <a:effectLst/>
                <a:latin typeface="LMSans10-Regular"/>
              </a:rPr>
              <a:t>is matched to a point on the elliptic curve</a:t>
            </a:r>
          </a:p>
          <a:p>
            <a:r>
              <a:rPr lang="en-US" b="0" i="0" dirty="0">
                <a:solidFill>
                  <a:schemeClr val="tx1">
                    <a:alpha val="60000"/>
                  </a:schemeClr>
                </a:solidFill>
                <a:effectLst/>
                <a:latin typeface="LMSans10-Regular"/>
              </a:rPr>
              <a:t>Now Alice receives </a:t>
            </a:r>
            <a:r>
              <a:rPr lang="en-US" b="1" i="0" dirty="0">
                <a:solidFill>
                  <a:schemeClr val="tx1">
                    <a:alpha val="60000"/>
                  </a:schemeClr>
                </a:solidFill>
                <a:effectLst/>
                <a:latin typeface="LMSans10-Bold"/>
              </a:rPr>
              <a:t>K </a:t>
            </a:r>
            <a:r>
              <a:rPr lang="en-US" b="0" i="0" dirty="0">
                <a:solidFill>
                  <a:schemeClr val="tx1">
                    <a:alpha val="60000"/>
                  </a:schemeClr>
                </a:solidFill>
                <a:effectLst/>
                <a:latin typeface="LMSans10-Regular"/>
              </a:rPr>
              <a:t>and </a:t>
            </a:r>
            <a:r>
              <a:rPr lang="en-US" b="1" i="0" dirty="0">
                <a:solidFill>
                  <a:schemeClr val="tx1">
                    <a:alpha val="60000"/>
                  </a:schemeClr>
                </a:solidFill>
                <a:effectLst/>
                <a:latin typeface="LMSans10-Bold"/>
              </a:rPr>
              <a:t>G</a:t>
            </a:r>
          </a:p>
          <a:p>
            <a:r>
              <a:rPr lang="en-US" b="0" i="0" dirty="0">
                <a:solidFill>
                  <a:schemeClr val="tx1">
                    <a:alpha val="60000"/>
                  </a:schemeClr>
                </a:solidFill>
                <a:effectLst/>
                <a:latin typeface="LMSans10-Regular"/>
              </a:rPr>
              <a:t>then she computes </a:t>
            </a:r>
            <a:r>
              <a:rPr lang="en-US" b="1" i="0" dirty="0">
                <a:solidFill>
                  <a:schemeClr val="tx1">
                    <a:alpha val="60000"/>
                  </a:schemeClr>
                </a:solidFill>
                <a:effectLst/>
                <a:latin typeface="LMSans10-Bold"/>
              </a:rPr>
              <a:t>S=</a:t>
            </a:r>
            <a:r>
              <a:rPr lang="en-US" b="1" i="0" dirty="0" err="1">
                <a:solidFill>
                  <a:schemeClr val="tx1">
                    <a:alpha val="60000"/>
                  </a:schemeClr>
                </a:solidFill>
                <a:effectLst/>
                <a:latin typeface="LMSans10-Bold"/>
              </a:rPr>
              <a:t>aK</a:t>
            </a:r>
            <a:endParaRPr lang="en-US" b="1" i="0" dirty="0">
              <a:solidFill>
                <a:schemeClr val="tx1">
                  <a:alpha val="60000"/>
                </a:schemeClr>
              </a:solidFill>
              <a:effectLst/>
              <a:latin typeface="LMSans10-Bold"/>
            </a:endParaRPr>
          </a:p>
          <a:p>
            <a:r>
              <a:rPr lang="en-US" b="0" i="0" dirty="0">
                <a:solidFill>
                  <a:schemeClr val="tx1">
                    <a:alpha val="60000"/>
                  </a:schemeClr>
                </a:solidFill>
                <a:effectLst/>
                <a:latin typeface="LMSans10-Regular"/>
              </a:rPr>
              <a:t>Finally get the massage by </a:t>
            </a:r>
            <a:r>
              <a:rPr lang="en-US" b="1" i="0" dirty="0">
                <a:solidFill>
                  <a:schemeClr val="tx1">
                    <a:alpha val="60000"/>
                  </a:schemeClr>
                </a:solidFill>
                <a:effectLst/>
                <a:latin typeface="LMSans10-Bold"/>
              </a:rPr>
              <a:t>M=G-S</a:t>
            </a:r>
          </a:p>
          <a:p>
            <a:r>
              <a:rPr lang="en-US" b="0" i="0" dirty="0">
                <a:solidFill>
                  <a:schemeClr val="tx1">
                    <a:alpha val="60000"/>
                  </a:schemeClr>
                </a:solidFill>
                <a:effectLst/>
                <a:latin typeface="LMSans10-Regular"/>
              </a:rPr>
              <a:t>As G and S will be points on the elliptic curve, this will be done with a point subtraction operation</a:t>
            </a:r>
          </a:p>
          <a:p>
            <a:r>
              <a:rPr lang="en-US" b="1" i="0" dirty="0">
                <a:solidFill>
                  <a:schemeClr val="tx1">
                    <a:alpha val="60000"/>
                  </a:schemeClr>
                </a:solidFill>
                <a:effectLst/>
                <a:latin typeface="LMSans10-Bold"/>
              </a:rPr>
              <a:t>G-S=</a:t>
            </a:r>
            <a:r>
              <a:rPr lang="en-US" b="1" i="0" dirty="0" err="1">
                <a:solidFill>
                  <a:schemeClr val="tx1">
                    <a:alpha val="60000"/>
                  </a:schemeClr>
                </a:solidFill>
                <a:effectLst/>
                <a:latin typeface="LMSans10-Bold"/>
              </a:rPr>
              <a:t>kA+M-aK</a:t>
            </a:r>
            <a:r>
              <a:rPr lang="en-US" b="1" i="0" dirty="0">
                <a:solidFill>
                  <a:schemeClr val="tx1">
                    <a:alpha val="60000"/>
                  </a:schemeClr>
                </a:solidFill>
                <a:effectLst/>
                <a:latin typeface="LMSans10-Bold"/>
              </a:rPr>
              <a:t>=</a:t>
            </a:r>
            <a:r>
              <a:rPr lang="en-US" b="1" i="0" dirty="0" err="1">
                <a:solidFill>
                  <a:schemeClr val="tx1">
                    <a:alpha val="60000"/>
                  </a:schemeClr>
                </a:solidFill>
                <a:effectLst/>
                <a:latin typeface="LMSans10-Bold"/>
              </a:rPr>
              <a:t>kaP+M-akP</a:t>
            </a:r>
            <a:r>
              <a:rPr lang="en-US" b="1" i="0" dirty="0">
                <a:solidFill>
                  <a:schemeClr val="tx1">
                    <a:alpha val="60000"/>
                  </a:schemeClr>
                </a:solidFill>
                <a:effectLst/>
                <a:latin typeface="LMSans10-Bold"/>
              </a:rPr>
              <a:t>=M</a:t>
            </a:r>
            <a:r>
              <a:rPr lang="en-US" dirty="0">
                <a:solidFill>
                  <a:schemeClr val="tx1">
                    <a:alpha val="60000"/>
                  </a:schemeClr>
                </a:solidFill>
              </a:rPr>
              <a:t> </a:t>
            </a:r>
            <a:br>
              <a:rPr lang="en-US" sz="1400" dirty="0">
                <a:solidFill>
                  <a:schemeClr val="tx1">
                    <a:alpha val="60000"/>
                  </a:schemeClr>
                </a:solidFill>
              </a:rPr>
            </a:br>
            <a:endParaRPr lang="en-US" sz="1400" dirty="0">
              <a:solidFill>
                <a:schemeClr val="tx1">
                  <a:alpha val="60000"/>
                </a:schemeClr>
              </a:solidFill>
            </a:endParaRPr>
          </a:p>
        </p:txBody>
      </p:sp>
      <p:pic>
        <p:nvPicPr>
          <p:cNvPr id="10" name="Picture 9" descr="A picture containing text&#10;&#10;Description automatically generated">
            <a:extLst>
              <a:ext uri="{FF2B5EF4-FFF2-40B4-BE49-F238E27FC236}">
                <a16:creationId xmlns:a16="http://schemas.microsoft.com/office/drawing/2014/main" id="{1B3ED6ED-5970-084A-B108-585FBF26E64F}"/>
              </a:ext>
            </a:extLst>
          </p:cNvPr>
          <p:cNvPicPr>
            <a:picLocks noChangeAspect="1"/>
          </p:cNvPicPr>
          <p:nvPr/>
        </p:nvPicPr>
        <p:blipFill>
          <a:blip r:embed="rId2"/>
          <a:stretch>
            <a:fillRect/>
          </a:stretch>
        </p:blipFill>
        <p:spPr>
          <a:xfrm>
            <a:off x="9371280" y="0"/>
            <a:ext cx="2820720" cy="1159200"/>
          </a:xfrm>
          <a:prstGeom prst="rect">
            <a:avLst/>
          </a:prstGeom>
        </p:spPr>
      </p:pic>
      <p:sp>
        <p:nvSpPr>
          <p:cNvPr id="5" name="Slide Number Placeholder 4">
            <a:extLst>
              <a:ext uri="{FF2B5EF4-FFF2-40B4-BE49-F238E27FC236}">
                <a16:creationId xmlns:a16="http://schemas.microsoft.com/office/drawing/2014/main" id="{734C4257-C1F5-584E-800D-DC192E852E22}"/>
              </a:ext>
            </a:extLst>
          </p:cNvPr>
          <p:cNvSpPr>
            <a:spLocks noGrp="1"/>
          </p:cNvSpPr>
          <p:nvPr>
            <p:ph type="sldNum" sz="quarter" idx="12"/>
          </p:nvPr>
        </p:nvSpPr>
        <p:spPr/>
        <p:txBody>
          <a:bodyPr/>
          <a:lstStyle/>
          <a:p>
            <a:fld id="{C0B91729-795A-AB4F-BD93-8A9FD685D00B}" type="slidenum">
              <a:rPr lang="x-none" smtClean="0"/>
              <a:t>51</a:t>
            </a:fld>
            <a:endParaRPr lang="x-none"/>
          </a:p>
        </p:txBody>
      </p:sp>
    </p:spTree>
    <p:extLst>
      <p:ext uri="{BB962C8B-B14F-4D97-AF65-F5344CB8AC3E}">
        <p14:creationId xmlns:p14="http://schemas.microsoft.com/office/powerpoint/2010/main" val="489028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17" name="Freeform: Shape 13">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16" name="Freeform: Shape 15">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6D683E7-CD08-4672-A422-631190A1D00C}"/>
              </a:ext>
            </a:extLst>
          </p:cNvPr>
          <p:cNvSpPr>
            <a:spLocks noGrp="1"/>
          </p:cNvSpPr>
          <p:nvPr>
            <p:ph type="title"/>
          </p:nvPr>
        </p:nvSpPr>
        <p:spPr>
          <a:xfrm>
            <a:off x="368252" y="672686"/>
            <a:ext cx="3904532" cy="4497180"/>
          </a:xfrm>
        </p:spPr>
        <p:txBody>
          <a:bodyPr vert="horz" lIns="91440" tIns="45720" rIns="91440" bIns="45720" rtlCol="0" anchor="b">
            <a:normAutofit/>
          </a:bodyPr>
          <a:lstStyle/>
          <a:p>
            <a:pPr algn="ctr"/>
            <a:r>
              <a:rPr lang="en-US" b="1" i="0" kern="1200" dirty="0">
                <a:solidFill>
                  <a:schemeClr val="tx1"/>
                </a:solidFill>
                <a:effectLst/>
                <a:latin typeface="+mj-lt"/>
                <a:ea typeface="+mj-ea"/>
                <a:cs typeface="+mj-cs"/>
              </a:rPr>
              <a:t>Elliptic </a:t>
            </a:r>
            <a:r>
              <a:rPr lang="en-US" b="1" i="0" kern="1200" dirty="0" err="1">
                <a:solidFill>
                  <a:schemeClr val="tx1"/>
                </a:solidFill>
                <a:effectLst/>
                <a:latin typeface="+mj-lt"/>
                <a:ea typeface="+mj-ea"/>
                <a:cs typeface="+mj-cs"/>
              </a:rPr>
              <a:t>ElGamal</a:t>
            </a:r>
            <a:r>
              <a:rPr lang="en-US" b="1" kern="1200" dirty="0">
                <a:solidFill>
                  <a:schemeClr val="tx1"/>
                </a:solidFill>
                <a:latin typeface="+mj-lt"/>
                <a:ea typeface="+mj-ea"/>
                <a:cs typeface="+mj-cs"/>
              </a:rPr>
              <a:t> </a:t>
            </a:r>
            <a:r>
              <a:rPr lang="en-US" b="1" i="0" kern="1200" dirty="0">
                <a:solidFill>
                  <a:schemeClr val="tx1"/>
                </a:solidFill>
                <a:effectLst/>
                <a:latin typeface="+mj-lt"/>
                <a:ea typeface="+mj-ea"/>
                <a:cs typeface="+mj-cs"/>
              </a:rPr>
              <a:t>Cryptosystem Algorithm</a:t>
            </a:r>
            <a:r>
              <a:rPr lang="en-US" kern="1200" dirty="0">
                <a:solidFill>
                  <a:schemeClr val="tx1"/>
                </a:solidFill>
                <a:latin typeface="+mj-lt"/>
                <a:ea typeface="+mj-ea"/>
                <a:cs typeface="+mj-cs"/>
              </a:rPr>
              <a:t> </a:t>
            </a:r>
          </a:p>
        </p:txBody>
      </p:sp>
      <p:pic>
        <p:nvPicPr>
          <p:cNvPr id="5" name="Content Placeholder 4" descr="Diagram&#10;&#10;Description automatically generated with low confidence">
            <a:extLst>
              <a:ext uri="{FF2B5EF4-FFF2-40B4-BE49-F238E27FC236}">
                <a16:creationId xmlns:a16="http://schemas.microsoft.com/office/drawing/2014/main" id="{281F974A-D95A-4E8D-9F65-1913122A8E61}"/>
              </a:ext>
            </a:extLst>
          </p:cNvPr>
          <p:cNvPicPr>
            <a:picLocks noGrp="1" noChangeAspect="1"/>
          </p:cNvPicPr>
          <p:nvPr>
            <p:ph idx="1"/>
          </p:nvPr>
        </p:nvPicPr>
        <p:blipFill>
          <a:blip r:embed="rId2"/>
          <a:stretch>
            <a:fillRect/>
          </a:stretch>
        </p:blipFill>
        <p:spPr>
          <a:xfrm>
            <a:off x="4498893" y="672686"/>
            <a:ext cx="7555947" cy="5194714"/>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C44A0B9B-4D41-5B4C-BC3E-C79EE6423CC8}"/>
              </a:ext>
            </a:extLst>
          </p:cNvPr>
          <p:cNvPicPr>
            <a:picLocks noChangeAspect="1"/>
          </p:cNvPicPr>
          <p:nvPr/>
        </p:nvPicPr>
        <p:blipFill>
          <a:blip r:embed="rId3"/>
          <a:stretch>
            <a:fillRect/>
          </a:stretch>
        </p:blipFill>
        <p:spPr>
          <a:xfrm>
            <a:off x="9371280" y="0"/>
            <a:ext cx="2820720" cy="1159200"/>
          </a:xfrm>
          <a:prstGeom prst="rect">
            <a:avLst/>
          </a:prstGeom>
        </p:spPr>
      </p:pic>
      <p:sp>
        <p:nvSpPr>
          <p:cNvPr id="3" name="Slide Number Placeholder 2">
            <a:extLst>
              <a:ext uri="{FF2B5EF4-FFF2-40B4-BE49-F238E27FC236}">
                <a16:creationId xmlns:a16="http://schemas.microsoft.com/office/drawing/2014/main" id="{DE2D74C3-612C-BD4F-BCD3-6695B9500066}"/>
              </a:ext>
            </a:extLst>
          </p:cNvPr>
          <p:cNvSpPr>
            <a:spLocks noGrp="1"/>
          </p:cNvSpPr>
          <p:nvPr>
            <p:ph type="sldNum" sz="quarter" idx="12"/>
          </p:nvPr>
        </p:nvSpPr>
        <p:spPr/>
        <p:txBody>
          <a:bodyPr/>
          <a:lstStyle/>
          <a:p>
            <a:fld id="{C0B91729-795A-AB4F-BD93-8A9FD685D00B}" type="slidenum">
              <a:rPr lang="x-none" smtClean="0"/>
              <a:t>52</a:t>
            </a:fld>
            <a:endParaRPr lang="x-none"/>
          </a:p>
        </p:txBody>
      </p:sp>
    </p:spTree>
    <p:extLst>
      <p:ext uri="{BB962C8B-B14F-4D97-AF65-F5344CB8AC3E}">
        <p14:creationId xmlns:p14="http://schemas.microsoft.com/office/powerpoint/2010/main" val="35406915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E139F69-90DB-4363-99C1-CDD094EED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EECB32-3C32-48BB-B0CF-073CCC692F46}"/>
              </a:ext>
            </a:extLst>
          </p:cNvPr>
          <p:cNvSpPr>
            <a:spLocks noGrp="1"/>
          </p:cNvSpPr>
          <p:nvPr>
            <p:ph type="title"/>
          </p:nvPr>
        </p:nvSpPr>
        <p:spPr>
          <a:xfrm>
            <a:off x="1252800" y="662399"/>
            <a:ext cx="8678009" cy="1494000"/>
          </a:xfrm>
        </p:spPr>
        <p:txBody>
          <a:bodyPr anchor="t">
            <a:normAutofit/>
          </a:bodyPr>
          <a:lstStyle/>
          <a:p>
            <a:r>
              <a:rPr lang="en-US" i="0" dirty="0">
                <a:effectLst/>
                <a:latin typeface="+mn-lt"/>
              </a:rPr>
              <a:t>Factorization Using Elliptic Curves</a:t>
            </a:r>
            <a:endParaRPr lang="en-US" dirty="0">
              <a:latin typeface="+mn-lt"/>
            </a:endParaRPr>
          </a:p>
        </p:txBody>
      </p:sp>
      <p:grpSp>
        <p:nvGrpSpPr>
          <p:cNvPr id="13" name="Group 12">
            <a:extLst>
              <a:ext uri="{FF2B5EF4-FFF2-40B4-BE49-F238E27FC236}">
                <a16:creationId xmlns:a16="http://schemas.microsoft.com/office/drawing/2014/main" id="{EF5608BC-985E-44AE-8C56-1C79902865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4" name="Freeform 6">
              <a:extLst>
                <a:ext uri="{FF2B5EF4-FFF2-40B4-BE49-F238E27FC236}">
                  <a16:creationId xmlns:a16="http://schemas.microsoft.com/office/drawing/2014/main" id="{FF652A2A-BC90-4341-B339-840F6E1C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5" name="Freeform 6">
              <a:extLst>
                <a:ext uri="{FF2B5EF4-FFF2-40B4-BE49-F238E27FC236}">
                  <a16:creationId xmlns:a16="http://schemas.microsoft.com/office/drawing/2014/main" id="{E55F3E59-21AB-424D-B654-E1B9E304F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1B1AC7D3-F353-475E-B52D-EFEF238A81BE}"/>
              </a:ext>
            </a:extLst>
          </p:cNvPr>
          <p:cNvSpPr>
            <a:spLocks noGrp="1"/>
          </p:cNvSpPr>
          <p:nvPr>
            <p:ph idx="1"/>
          </p:nvPr>
        </p:nvSpPr>
        <p:spPr>
          <a:xfrm>
            <a:off x="1063256" y="2156399"/>
            <a:ext cx="10600660" cy="4552745"/>
          </a:xfrm>
        </p:spPr>
        <p:txBody>
          <a:bodyPr>
            <a:normAutofit fontScale="92500" lnSpcReduction="10000"/>
          </a:bodyPr>
          <a:lstStyle/>
          <a:p>
            <a:pPr marL="0" indent="0">
              <a:buNone/>
            </a:pPr>
            <a:r>
              <a:rPr lang="en-US" sz="2400" b="1" i="0" dirty="0">
                <a:solidFill>
                  <a:schemeClr val="tx1">
                    <a:alpha val="60000"/>
                  </a:schemeClr>
                </a:solidFill>
                <a:effectLst/>
                <a:latin typeface="LMSans12-Regular"/>
              </a:rPr>
              <a:t>Pollards P-1 Factorization</a:t>
            </a:r>
          </a:p>
          <a:p>
            <a:r>
              <a:rPr lang="en-US" sz="2400" b="0" i="0" dirty="0">
                <a:solidFill>
                  <a:schemeClr val="tx1">
                    <a:alpha val="60000"/>
                  </a:schemeClr>
                </a:solidFill>
                <a:effectLst/>
                <a:latin typeface="LMSans10-Regular"/>
              </a:rPr>
              <a:t>Let </a:t>
            </a:r>
            <a:r>
              <a:rPr lang="en-US" sz="2400" b="0" i="1" dirty="0">
                <a:solidFill>
                  <a:schemeClr val="tx1">
                    <a:alpha val="60000"/>
                  </a:schemeClr>
                </a:solidFill>
                <a:effectLst/>
                <a:latin typeface="LMSans10-Oblique"/>
              </a:rPr>
              <a:t>N </a:t>
            </a:r>
            <a:r>
              <a:rPr lang="en-US" sz="2400" b="0" i="0" dirty="0">
                <a:solidFill>
                  <a:schemeClr val="tx1">
                    <a:alpha val="60000"/>
                  </a:schemeClr>
                </a:solidFill>
                <a:effectLst/>
                <a:latin typeface="LMSans10-Regular"/>
              </a:rPr>
              <a:t>= </a:t>
            </a:r>
            <a:r>
              <a:rPr lang="en-US" sz="2400" b="0" i="1" dirty="0">
                <a:solidFill>
                  <a:schemeClr val="tx1">
                    <a:alpha val="60000"/>
                  </a:schemeClr>
                </a:solidFill>
                <a:effectLst/>
                <a:latin typeface="LMSans10-Oblique"/>
              </a:rPr>
              <a:t>p</a:t>
            </a:r>
            <a:r>
              <a:rPr lang="en-US" sz="2400" b="0" i="0" dirty="0">
                <a:solidFill>
                  <a:schemeClr val="tx1">
                    <a:alpha val="60000"/>
                  </a:schemeClr>
                </a:solidFill>
                <a:effectLst/>
                <a:latin typeface="LMSans8-Regular"/>
              </a:rPr>
              <a:t>1</a:t>
            </a:r>
            <a:r>
              <a:rPr lang="en-US" sz="2400" b="0" i="1" dirty="0">
                <a:solidFill>
                  <a:schemeClr val="tx1">
                    <a:alpha val="60000"/>
                  </a:schemeClr>
                </a:solidFill>
                <a:effectLst/>
                <a:latin typeface="LMMathItalic10-Regular"/>
              </a:rPr>
              <a:t>, </a:t>
            </a:r>
            <a:r>
              <a:rPr lang="en-US" sz="2400" b="0" i="1" dirty="0">
                <a:solidFill>
                  <a:schemeClr val="tx1">
                    <a:alpha val="60000"/>
                  </a:schemeClr>
                </a:solidFill>
                <a:effectLst/>
                <a:latin typeface="LMSans10-Oblique"/>
              </a:rPr>
              <a:t>p</a:t>
            </a:r>
            <a:r>
              <a:rPr lang="en-US" sz="2400" b="0" i="0" dirty="0">
                <a:solidFill>
                  <a:schemeClr val="tx1">
                    <a:alpha val="60000"/>
                  </a:schemeClr>
                </a:solidFill>
                <a:effectLst/>
                <a:latin typeface="LMSans8-Regular"/>
              </a:rPr>
              <a:t>2</a:t>
            </a:r>
            <a:r>
              <a:rPr lang="en-US" sz="2400" b="0" i="1" dirty="0">
                <a:solidFill>
                  <a:schemeClr val="tx1">
                    <a:alpha val="60000"/>
                  </a:schemeClr>
                </a:solidFill>
                <a:effectLst/>
                <a:latin typeface="LMMathItalic10-Regular"/>
              </a:rPr>
              <a:t>....</a:t>
            </a:r>
            <a:r>
              <a:rPr lang="en-US" sz="2400" b="0" i="1" dirty="0">
                <a:solidFill>
                  <a:schemeClr val="tx1">
                    <a:alpha val="60000"/>
                  </a:schemeClr>
                </a:solidFill>
                <a:effectLst/>
                <a:latin typeface="LMSans10-Oblique"/>
              </a:rPr>
              <a:t>p</a:t>
            </a:r>
            <a:r>
              <a:rPr lang="en-US" sz="2400" b="0" i="1" dirty="0">
                <a:solidFill>
                  <a:schemeClr val="tx1">
                    <a:alpha val="60000"/>
                  </a:schemeClr>
                </a:solidFill>
                <a:effectLst/>
                <a:latin typeface="LMSans8-Oblique"/>
              </a:rPr>
              <a:t>r </a:t>
            </a:r>
            <a:r>
              <a:rPr lang="en-US" sz="2400" b="0" i="0" dirty="0">
                <a:solidFill>
                  <a:schemeClr val="tx1">
                    <a:alpha val="60000"/>
                  </a:schemeClr>
                </a:solidFill>
                <a:effectLst/>
                <a:latin typeface="LMSans10-Regular"/>
              </a:rPr>
              <a:t>be a number to be factored. Pollard’s p-1 Factorization Algorithm works if one of the primes </a:t>
            </a:r>
            <a:r>
              <a:rPr lang="en-US" sz="2400" b="0" i="1" dirty="0">
                <a:solidFill>
                  <a:schemeClr val="tx1">
                    <a:alpha val="60000"/>
                  </a:schemeClr>
                </a:solidFill>
                <a:effectLst/>
                <a:latin typeface="LMSans10-Oblique"/>
              </a:rPr>
              <a:t>p</a:t>
            </a:r>
            <a:r>
              <a:rPr lang="en-US" sz="2400" b="0" i="1" dirty="0">
                <a:solidFill>
                  <a:schemeClr val="tx1">
                    <a:alpha val="60000"/>
                  </a:schemeClr>
                </a:solidFill>
                <a:effectLst/>
                <a:latin typeface="LMSans8-Oblique"/>
              </a:rPr>
              <a:t>k </a:t>
            </a:r>
            <a:r>
              <a:rPr lang="en-US" sz="2400" b="0" i="0" dirty="0">
                <a:solidFill>
                  <a:schemeClr val="tx1">
                    <a:alpha val="60000"/>
                  </a:schemeClr>
                </a:solidFill>
                <a:effectLst/>
                <a:latin typeface="LMSans10-Regular"/>
              </a:rPr>
              <a:t>dividing N has the property that </a:t>
            </a:r>
            <a:r>
              <a:rPr lang="en-US" sz="2400" b="0" i="1" dirty="0">
                <a:solidFill>
                  <a:schemeClr val="tx1">
                    <a:alpha val="60000"/>
                  </a:schemeClr>
                </a:solidFill>
                <a:effectLst/>
                <a:latin typeface="LMSans10-Oblique"/>
              </a:rPr>
              <a:t>p</a:t>
            </a:r>
            <a:r>
              <a:rPr lang="en-US" sz="2400" b="0" i="1" dirty="0">
                <a:solidFill>
                  <a:schemeClr val="tx1">
                    <a:alpha val="60000"/>
                  </a:schemeClr>
                </a:solidFill>
                <a:effectLst/>
                <a:latin typeface="LMSans8-Oblique"/>
              </a:rPr>
              <a:t>k </a:t>
            </a:r>
            <a:r>
              <a:rPr lang="en-US" sz="2400" b="0" i="1" dirty="0">
                <a:solidFill>
                  <a:schemeClr val="tx1">
                    <a:alpha val="60000"/>
                  </a:schemeClr>
                </a:solidFill>
                <a:effectLst/>
                <a:latin typeface="LMMathSymbols10-Regular"/>
              </a:rPr>
              <a:t>- </a:t>
            </a:r>
            <a:r>
              <a:rPr lang="en-US" sz="2400" b="0" i="0" dirty="0">
                <a:solidFill>
                  <a:schemeClr val="tx1">
                    <a:alpha val="60000"/>
                  </a:schemeClr>
                </a:solidFill>
                <a:effectLst/>
                <a:latin typeface="LMSans10-Regular"/>
              </a:rPr>
              <a:t>1 itself factors as</a:t>
            </a:r>
          </a:p>
          <a:p>
            <a:pPr marL="0" indent="0">
              <a:buNone/>
            </a:pPr>
            <a:r>
              <a:rPr lang="en-US" sz="2400" b="0" i="0" dirty="0">
                <a:solidFill>
                  <a:schemeClr val="tx1">
                    <a:alpha val="60000"/>
                  </a:schemeClr>
                </a:solidFill>
                <a:effectLst/>
                <a:highlight>
                  <a:srgbClr val="FFFF00"/>
                </a:highlight>
                <a:latin typeface="LMSans10-Regular"/>
              </a:rPr>
              <a:t>                 p</a:t>
            </a:r>
            <a:r>
              <a:rPr lang="en-US" sz="2400" b="0" i="0" baseline="-25000" dirty="0">
                <a:solidFill>
                  <a:schemeClr val="tx1">
                    <a:alpha val="60000"/>
                  </a:schemeClr>
                </a:solidFill>
                <a:effectLst/>
                <a:highlight>
                  <a:srgbClr val="FFFF00"/>
                </a:highlight>
                <a:latin typeface="LMSans10-Regular"/>
              </a:rPr>
              <a:t>k</a:t>
            </a:r>
            <a:r>
              <a:rPr lang="en-US" sz="2400" b="0" i="0" dirty="0">
                <a:solidFill>
                  <a:schemeClr val="tx1">
                    <a:alpha val="60000"/>
                  </a:schemeClr>
                </a:solidFill>
                <a:effectLst/>
                <a:highlight>
                  <a:srgbClr val="FFFF00"/>
                </a:highlight>
                <a:latin typeface="LMSans10-Regular"/>
              </a:rPr>
              <a:t> -1 = L</a:t>
            </a:r>
            <a:r>
              <a:rPr lang="en-US" sz="2400" b="0" i="0" baseline="-25000" dirty="0">
                <a:solidFill>
                  <a:schemeClr val="tx1">
                    <a:alpha val="60000"/>
                  </a:schemeClr>
                </a:solidFill>
                <a:effectLst/>
                <a:highlight>
                  <a:srgbClr val="FFFF00"/>
                </a:highlight>
                <a:latin typeface="LMSans10-Regular"/>
              </a:rPr>
              <a:t>1</a:t>
            </a:r>
            <a:r>
              <a:rPr lang="en-US" sz="2400" b="0" i="0" baseline="30000" dirty="0">
                <a:solidFill>
                  <a:schemeClr val="tx1">
                    <a:alpha val="60000"/>
                  </a:schemeClr>
                </a:solidFill>
                <a:effectLst/>
                <a:highlight>
                  <a:srgbClr val="FFFF00"/>
                </a:highlight>
                <a:latin typeface="LMSans10-Regular"/>
              </a:rPr>
              <a:t>e1</a:t>
            </a:r>
            <a:r>
              <a:rPr lang="en-US" sz="2400" b="0" i="0" dirty="0">
                <a:solidFill>
                  <a:schemeClr val="tx1">
                    <a:alpha val="60000"/>
                  </a:schemeClr>
                </a:solidFill>
                <a:effectLst/>
                <a:highlight>
                  <a:srgbClr val="FFFF00"/>
                </a:highlight>
                <a:latin typeface="LMSans10-Regular"/>
              </a:rPr>
              <a:t> L</a:t>
            </a:r>
            <a:r>
              <a:rPr lang="en-US" sz="2400" b="0" i="0" baseline="-25000" dirty="0">
                <a:solidFill>
                  <a:schemeClr val="tx1">
                    <a:alpha val="60000"/>
                  </a:schemeClr>
                </a:solidFill>
                <a:effectLst/>
                <a:highlight>
                  <a:srgbClr val="FFFF00"/>
                </a:highlight>
                <a:latin typeface="LMSans10-Regular"/>
              </a:rPr>
              <a:t>2</a:t>
            </a:r>
            <a:r>
              <a:rPr lang="en-US" sz="2400" b="0" i="0" baseline="30000" dirty="0">
                <a:solidFill>
                  <a:schemeClr val="tx1">
                    <a:alpha val="60000"/>
                  </a:schemeClr>
                </a:solidFill>
                <a:effectLst/>
                <a:highlight>
                  <a:srgbClr val="FFFF00"/>
                </a:highlight>
                <a:latin typeface="LMSans10-Regular"/>
              </a:rPr>
              <a:t>e2</a:t>
            </a:r>
            <a:r>
              <a:rPr lang="en-US" sz="2400" b="0" i="0" dirty="0">
                <a:solidFill>
                  <a:schemeClr val="tx1">
                    <a:alpha val="60000"/>
                  </a:schemeClr>
                </a:solidFill>
                <a:effectLst/>
                <a:highlight>
                  <a:srgbClr val="FFFF00"/>
                </a:highlight>
                <a:latin typeface="LMSans10-Regular"/>
              </a:rPr>
              <a:t> . . . </a:t>
            </a:r>
            <a:r>
              <a:rPr lang="en-US" sz="2400" b="0" i="0" dirty="0" err="1">
                <a:solidFill>
                  <a:schemeClr val="tx1">
                    <a:alpha val="60000"/>
                  </a:schemeClr>
                </a:solidFill>
                <a:effectLst/>
                <a:highlight>
                  <a:srgbClr val="FFFF00"/>
                </a:highlight>
                <a:latin typeface="LMSans10-Regular"/>
              </a:rPr>
              <a:t>L</a:t>
            </a:r>
            <a:r>
              <a:rPr lang="en-US" sz="2400" b="0" i="0" baseline="-25000" dirty="0" err="1">
                <a:solidFill>
                  <a:schemeClr val="tx1">
                    <a:alpha val="60000"/>
                  </a:schemeClr>
                </a:solidFill>
                <a:effectLst/>
                <a:highlight>
                  <a:srgbClr val="FFFF00"/>
                </a:highlight>
                <a:latin typeface="LMSans10-Regular"/>
              </a:rPr>
              <a:t>r</a:t>
            </a:r>
            <a:r>
              <a:rPr lang="en-US" sz="2400" b="0" i="0" baseline="30000" dirty="0" err="1">
                <a:solidFill>
                  <a:schemeClr val="tx1">
                    <a:alpha val="60000"/>
                  </a:schemeClr>
                </a:solidFill>
                <a:effectLst/>
                <a:highlight>
                  <a:srgbClr val="FFFF00"/>
                </a:highlight>
                <a:latin typeface="LMSans10-Regular"/>
              </a:rPr>
              <a:t>er</a:t>
            </a:r>
            <a:r>
              <a:rPr lang="en-US" sz="2400" b="0" i="0" dirty="0">
                <a:solidFill>
                  <a:schemeClr val="tx1">
                    <a:alpha val="60000"/>
                  </a:schemeClr>
                </a:solidFill>
                <a:effectLst/>
                <a:highlight>
                  <a:srgbClr val="FFFF00"/>
                </a:highlight>
                <a:latin typeface="LMSans10-Regular"/>
              </a:rPr>
              <a:t> with L</a:t>
            </a:r>
            <a:r>
              <a:rPr lang="en-US" sz="2400" b="0" i="0" baseline="-25000" dirty="0">
                <a:solidFill>
                  <a:schemeClr val="tx1">
                    <a:alpha val="60000"/>
                  </a:schemeClr>
                </a:solidFill>
                <a:effectLst/>
                <a:highlight>
                  <a:srgbClr val="FFFF00"/>
                </a:highlight>
                <a:latin typeface="LMSans10-Regular"/>
              </a:rPr>
              <a:t>1</a:t>
            </a:r>
            <a:r>
              <a:rPr lang="en-US" sz="2400" b="0" i="0" dirty="0">
                <a:solidFill>
                  <a:schemeClr val="tx1">
                    <a:alpha val="60000"/>
                  </a:schemeClr>
                </a:solidFill>
                <a:effectLst/>
                <a:highlight>
                  <a:srgbClr val="FFFF00"/>
                </a:highlight>
                <a:latin typeface="LMSans10-Regular"/>
              </a:rPr>
              <a:t>,…..L</a:t>
            </a:r>
            <a:r>
              <a:rPr lang="en-US" sz="2400" b="0" i="0" baseline="-25000" dirty="0">
                <a:solidFill>
                  <a:schemeClr val="tx1">
                    <a:alpha val="60000"/>
                  </a:schemeClr>
                </a:solidFill>
                <a:effectLst/>
                <a:highlight>
                  <a:srgbClr val="FFFF00"/>
                </a:highlight>
                <a:latin typeface="LMSans10-Regular"/>
              </a:rPr>
              <a:t>r </a:t>
            </a:r>
            <a:r>
              <a:rPr lang="en-US" sz="2400" b="0" i="0" dirty="0">
                <a:solidFill>
                  <a:schemeClr val="tx1">
                    <a:alpha val="60000"/>
                  </a:schemeClr>
                </a:solidFill>
                <a:effectLst/>
                <a:highlight>
                  <a:srgbClr val="FFFF00"/>
                </a:highlight>
                <a:latin typeface="LMSans10-Regular"/>
              </a:rPr>
              <a:t> small</a:t>
            </a:r>
            <a:endParaRPr lang="en-US" sz="2400" b="0" i="0" baseline="-25000" dirty="0">
              <a:solidFill>
                <a:schemeClr val="tx1">
                  <a:alpha val="60000"/>
                </a:schemeClr>
              </a:solidFill>
              <a:effectLst/>
              <a:highlight>
                <a:srgbClr val="FFFF00"/>
              </a:highlight>
              <a:latin typeface="LMSans10-Regular"/>
            </a:endParaRPr>
          </a:p>
          <a:p>
            <a:r>
              <a:rPr lang="en-US" sz="2400" b="0" i="0" dirty="0">
                <a:solidFill>
                  <a:schemeClr val="tx1">
                    <a:alpha val="60000"/>
                  </a:schemeClr>
                </a:solidFill>
                <a:effectLst/>
                <a:latin typeface="LMSans10-Regular"/>
              </a:rPr>
              <a:t>if </a:t>
            </a:r>
            <a:r>
              <a:rPr lang="en-US" sz="2400" i="1" dirty="0">
                <a:solidFill>
                  <a:schemeClr val="tx1">
                    <a:alpha val="60000"/>
                  </a:schemeClr>
                </a:solidFill>
                <a:latin typeface="LMMathItalic10-Regular"/>
              </a:rPr>
              <a:t>l1</a:t>
            </a:r>
            <a:r>
              <a:rPr lang="en-US" sz="2400" b="0" i="1" dirty="0">
                <a:solidFill>
                  <a:schemeClr val="tx1">
                    <a:alpha val="60000"/>
                  </a:schemeClr>
                </a:solidFill>
                <a:effectLst/>
                <a:latin typeface="LMMathItalic10-Regular"/>
              </a:rPr>
              <a:t>, . . . , </a:t>
            </a:r>
            <a:r>
              <a:rPr lang="en-US" sz="2400" b="0" i="1" dirty="0" err="1">
                <a:solidFill>
                  <a:schemeClr val="tx1">
                    <a:alpha val="60000"/>
                  </a:schemeClr>
                </a:solidFill>
                <a:effectLst/>
                <a:latin typeface="LMMathItalic10-Regular"/>
              </a:rPr>
              <a:t>lr</a:t>
            </a:r>
            <a:r>
              <a:rPr lang="en-US" sz="2400" b="0" i="1" dirty="0">
                <a:solidFill>
                  <a:schemeClr val="tx1">
                    <a:alpha val="60000"/>
                  </a:schemeClr>
                </a:solidFill>
                <a:effectLst/>
                <a:latin typeface="LMSans8-Oblique"/>
              </a:rPr>
              <a:t> </a:t>
            </a:r>
            <a:r>
              <a:rPr lang="en-US" sz="2400" b="0" i="1" dirty="0">
                <a:solidFill>
                  <a:schemeClr val="tx1">
                    <a:alpha val="60000"/>
                  </a:schemeClr>
                </a:solidFill>
                <a:effectLst/>
                <a:latin typeface="LMMathSymbols10-Regular"/>
              </a:rPr>
              <a:t>≤ </a:t>
            </a:r>
            <a:r>
              <a:rPr lang="en-US" sz="2400" b="0" i="0" dirty="0">
                <a:solidFill>
                  <a:schemeClr val="tx1">
                    <a:alpha val="60000"/>
                  </a:schemeClr>
                </a:solidFill>
                <a:effectLst/>
                <a:latin typeface="LMSans10-Regular"/>
              </a:rPr>
              <a:t>B, then there is a good chance that</a:t>
            </a:r>
          </a:p>
          <a:p>
            <a:pPr marL="0" indent="0">
              <a:buNone/>
            </a:pPr>
            <a:r>
              <a:rPr lang="en-US" sz="2400" dirty="0">
                <a:solidFill>
                  <a:schemeClr val="tx1">
                    <a:alpha val="60000"/>
                  </a:schemeClr>
                </a:solidFill>
                <a:highlight>
                  <a:srgbClr val="FFFF00"/>
                </a:highlight>
              </a:rPr>
              <a:t>                   </a:t>
            </a:r>
            <a:r>
              <a:rPr lang="en-US" sz="2400" dirty="0" err="1">
                <a:solidFill>
                  <a:schemeClr val="tx1">
                    <a:alpha val="60000"/>
                  </a:schemeClr>
                </a:solidFill>
                <a:highlight>
                  <a:srgbClr val="FFFF00"/>
                </a:highlight>
              </a:rPr>
              <a:t>gcd</a:t>
            </a:r>
            <a:r>
              <a:rPr lang="en-US" sz="2400" dirty="0">
                <a:solidFill>
                  <a:schemeClr val="tx1">
                    <a:alpha val="60000"/>
                  </a:schemeClr>
                </a:solidFill>
                <a:highlight>
                  <a:srgbClr val="FFFF00"/>
                </a:highlight>
              </a:rPr>
              <a:t> (2</a:t>
            </a:r>
            <a:r>
              <a:rPr lang="en-US" sz="2400" baseline="30000" dirty="0">
                <a:solidFill>
                  <a:schemeClr val="tx1">
                    <a:alpha val="60000"/>
                  </a:schemeClr>
                </a:solidFill>
                <a:highlight>
                  <a:srgbClr val="FFFF00"/>
                </a:highlight>
              </a:rPr>
              <a:t>LCM(1,2,….B) </a:t>
            </a:r>
            <a:r>
              <a:rPr lang="en-US" sz="2400" dirty="0">
                <a:solidFill>
                  <a:schemeClr val="tx1">
                    <a:alpha val="60000"/>
                  </a:schemeClr>
                </a:solidFill>
                <a:highlight>
                  <a:srgbClr val="FFFF00"/>
                </a:highlight>
              </a:rPr>
              <a:t>-1,N) with equal pk</a:t>
            </a:r>
            <a:endParaRPr lang="en-US" sz="2400" b="0" i="0" dirty="0">
              <a:solidFill>
                <a:schemeClr val="tx1">
                  <a:alpha val="60000"/>
                </a:schemeClr>
              </a:solidFill>
              <a:effectLst/>
              <a:highlight>
                <a:srgbClr val="FFFF00"/>
              </a:highlight>
            </a:endParaRPr>
          </a:p>
          <a:p>
            <a:pPr marL="0" indent="0">
              <a:buNone/>
            </a:pPr>
            <a:br>
              <a:rPr lang="en-US" sz="2400" dirty="0">
                <a:solidFill>
                  <a:schemeClr val="tx1">
                    <a:alpha val="60000"/>
                  </a:schemeClr>
                </a:solidFill>
              </a:rPr>
            </a:br>
            <a:endParaRPr lang="en-US" sz="2400" dirty="0">
              <a:solidFill>
                <a:schemeClr val="tx1">
                  <a:alpha val="60000"/>
                </a:schemeClr>
              </a:solidFill>
            </a:endParaRPr>
          </a:p>
          <a:p>
            <a:r>
              <a:rPr lang="en-US" sz="2400" b="0" i="0" dirty="0">
                <a:solidFill>
                  <a:schemeClr val="tx1">
                    <a:alpha val="60000"/>
                  </a:schemeClr>
                </a:solidFill>
                <a:effectLst/>
                <a:latin typeface="LMSans10-Regular"/>
              </a:rPr>
              <a:t>The idea underlying Pollard’s p-1 Algorithm is the fact that every element of </a:t>
            </a:r>
            <a:r>
              <a:rPr lang="en-US" sz="2400" b="0" i="0" dirty="0">
                <a:solidFill>
                  <a:schemeClr val="tx1">
                    <a:alpha val="60000"/>
                  </a:schemeClr>
                </a:solidFill>
                <a:effectLst/>
                <a:latin typeface="MSBM10"/>
              </a:rPr>
              <a:t>Z</a:t>
            </a:r>
            <a:r>
              <a:rPr lang="en-US" sz="2400" b="0" i="1" dirty="0">
                <a:solidFill>
                  <a:schemeClr val="tx1">
                    <a:alpha val="60000"/>
                  </a:schemeClr>
                </a:solidFill>
                <a:effectLst/>
                <a:latin typeface="LMMathItalic10-Regular"/>
              </a:rPr>
              <a:t>/</a:t>
            </a:r>
            <a:r>
              <a:rPr lang="en-US" sz="2400" b="0" i="1" dirty="0" err="1">
                <a:solidFill>
                  <a:schemeClr val="tx1">
                    <a:alpha val="60000"/>
                  </a:schemeClr>
                </a:solidFill>
                <a:effectLst/>
                <a:latin typeface="LMSans10-Oblique"/>
              </a:rPr>
              <a:t>p</a:t>
            </a:r>
            <a:r>
              <a:rPr lang="en-US" sz="2400" b="0" i="0" dirty="0" err="1">
                <a:solidFill>
                  <a:schemeClr val="tx1">
                    <a:alpha val="60000"/>
                  </a:schemeClr>
                </a:solidFill>
                <a:effectLst/>
                <a:latin typeface="MSBM10"/>
              </a:rPr>
              <a:t>Z</a:t>
            </a:r>
            <a:r>
              <a:rPr lang="en-US" sz="2400" b="0" i="1" dirty="0">
                <a:solidFill>
                  <a:schemeClr val="tx1">
                    <a:alpha val="60000"/>
                  </a:schemeClr>
                </a:solidFill>
                <a:effectLst/>
                <a:latin typeface="LMMathSymbols8-Regular"/>
              </a:rPr>
              <a:t>∗ </a:t>
            </a:r>
            <a:r>
              <a:rPr lang="en-US" sz="2400" b="0" i="0" dirty="0">
                <a:solidFill>
                  <a:schemeClr val="tx1">
                    <a:alpha val="60000"/>
                  </a:schemeClr>
                </a:solidFill>
                <a:effectLst/>
                <a:latin typeface="LMSans10-Regular"/>
              </a:rPr>
              <a:t>has order dividing p-1</a:t>
            </a:r>
            <a:r>
              <a:rPr lang="en-US" sz="2400" dirty="0">
                <a:solidFill>
                  <a:schemeClr val="tx1">
                    <a:alpha val="60000"/>
                  </a:schemeClr>
                </a:solidFill>
              </a:rPr>
              <a:t> </a:t>
            </a:r>
          </a:p>
          <a:p>
            <a:r>
              <a:rPr lang="en-US" sz="2400" b="0" i="0" dirty="0">
                <a:solidFill>
                  <a:schemeClr val="tx1">
                    <a:alpha val="60000"/>
                  </a:schemeClr>
                </a:solidFill>
                <a:effectLst/>
                <a:latin typeface="LMSans10-Regular"/>
              </a:rPr>
              <a:t>Unfortunately, if no p-1 is ”B-smooth”, then Pollard’s method does not work</a:t>
            </a:r>
            <a:r>
              <a:rPr lang="en-US" sz="2400" dirty="0">
                <a:solidFill>
                  <a:schemeClr val="tx1">
                    <a:alpha val="60000"/>
                  </a:schemeClr>
                </a:solidFill>
              </a:rPr>
              <a:t> </a:t>
            </a:r>
            <a:br>
              <a:rPr lang="en-US" sz="1400" dirty="0">
                <a:solidFill>
                  <a:schemeClr val="tx1">
                    <a:alpha val="60000"/>
                  </a:schemeClr>
                </a:solidFill>
              </a:rPr>
            </a:br>
            <a:br>
              <a:rPr lang="en-US" sz="1400" dirty="0">
                <a:solidFill>
                  <a:schemeClr val="tx1">
                    <a:alpha val="60000"/>
                  </a:schemeClr>
                </a:solidFill>
              </a:rPr>
            </a:br>
            <a:endParaRPr lang="en-US" sz="1400" dirty="0">
              <a:solidFill>
                <a:schemeClr val="tx1">
                  <a:alpha val="60000"/>
                </a:schemeClr>
              </a:solidFill>
            </a:endParaRPr>
          </a:p>
        </p:txBody>
      </p:sp>
      <p:pic>
        <p:nvPicPr>
          <p:cNvPr id="12" name="Picture 11" descr="A picture containing text&#10;&#10;Description automatically generated">
            <a:extLst>
              <a:ext uri="{FF2B5EF4-FFF2-40B4-BE49-F238E27FC236}">
                <a16:creationId xmlns:a16="http://schemas.microsoft.com/office/drawing/2014/main" id="{55EDA456-EFE5-7845-9831-00146566CB3C}"/>
              </a:ext>
            </a:extLst>
          </p:cNvPr>
          <p:cNvPicPr>
            <a:picLocks noChangeAspect="1"/>
          </p:cNvPicPr>
          <p:nvPr/>
        </p:nvPicPr>
        <p:blipFill>
          <a:blip r:embed="rId2"/>
          <a:stretch>
            <a:fillRect/>
          </a:stretch>
        </p:blipFill>
        <p:spPr>
          <a:xfrm>
            <a:off x="9371280" y="0"/>
            <a:ext cx="2820720" cy="1159200"/>
          </a:xfrm>
          <a:prstGeom prst="rect">
            <a:avLst/>
          </a:prstGeom>
        </p:spPr>
      </p:pic>
      <p:sp>
        <p:nvSpPr>
          <p:cNvPr id="4" name="Slide Number Placeholder 3">
            <a:extLst>
              <a:ext uri="{FF2B5EF4-FFF2-40B4-BE49-F238E27FC236}">
                <a16:creationId xmlns:a16="http://schemas.microsoft.com/office/drawing/2014/main" id="{CFB45DE9-796F-FC4F-9DD9-4EE67773C896}"/>
              </a:ext>
            </a:extLst>
          </p:cNvPr>
          <p:cNvSpPr>
            <a:spLocks noGrp="1"/>
          </p:cNvSpPr>
          <p:nvPr>
            <p:ph type="sldNum" sz="quarter" idx="12"/>
          </p:nvPr>
        </p:nvSpPr>
        <p:spPr/>
        <p:txBody>
          <a:bodyPr/>
          <a:lstStyle/>
          <a:p>
            <a:fld id="{C0B91729-795A-AB4F-BD93-8A9FD685D00B}" type="slidenum">
              <a:rPr lang="x-none" smtClean="0"/>
              <a:t>53</a:t>
            </a:fld>
            <a:endParaRPr lang="x-none"/>
          </a:p>
        </p:txBody>
      </p:sp>
    </p:spTree>
    <p:extLst>
      <p:ext uri="{BB962C8B-B14F-4D97-AF65-F5344CB8AC3E}">
        <p14:creationId xmlns:p14="http://schemas.microsoft.com/office/powerpoint/2010/main" val="2662096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DD1FD0-B0FF-440E-8E3F-C4A922EDEA26}"/>
              </a:ext>
            </a:extLst>
          </p:cNvPr>
          <p:cNvSpPr>
            <a:spLocks noGrp="1"/>
          </p:cNvSpPr>
          <p:nvPr>
            <p:ph type="title"/>
          </p:nvPr>
        </p:nvSpPr>
        <p:spPr>
          <a:xfrm>
            <a:off x="1271588" y="662400"/>
            <a:ext cx="10055721" cy="1325563"/>
          </a:xfrm>
        </p:spPr>
        <p:txBody>
          <a:bodyPr anchor="t">
            <a:normAutofit/>
          </a:bodyPr>
          <a:lstStyle/>
          <a:p>
            <a:r>
              <a:rPr lang="en-US" i="0" dirty="0">
                <a:effectLst/>
                <a:latin typeface="LMSans10-Bold"/>
              </a:rPr>
              <a:t>Factorization Using Elliptic Curves</a:t>
            </a:r>
            <a:endParaRPr lang="en-US" dirty="0"/>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4CD2ABC4-306A-4CFE-933F-0A979C6ABF88}"/>
              </a:ext>
            </a:extLst>
          </p:cNvPr>
          <p:cNvSpPr>
            <a:spLocks noGrp="1"/>
          </p:cNvSpPr>
          <p:nvPr>
            <p:ph idx="1"/>
          </p:nvPr>
        </p:nvSpPr>
        <p:spPr>
          <a:xfrm>
            <a:off x="1251678" y="2286001"/>
            <a:ext cx="10089112" cy="3909599"/>
          </a:xfrm>
        </p:spPr>
        <p:txBody>
          <a:bodyPr>
            <a:normAutofit/>
          </a:bodyPr>
          <a:lstStyle/>
          <a:p>
            <a:r>
              <a:rPr lang="en-US" sz="2000" b="0" i="0" dirty="0">
                <a:solidFill>
                  <a:schemeClr val="tx1">
                    <a:alpha val="60000"/>
                  </a:schemeClr>
                </a:solidFill>
                <a:effectLst/>
              </a:rPr>
              <a:t>Hendrik </a:t>
            </a:r>
            <a:r>
              <a:rPr lang="en-US" sz="2000" b="0" i="0" dirty="0" err="1">
                <a:solidFill>
                  <a:schemeClr val="tx1">
                    <a:alpha val="60000"/>
                  </a:schemeClr>
                </a:solidFill>
                <a:effectLst/>
              </a:rPr>
              <a:t>Lenstra</a:t>
            </a:r>
            <a:r>
              <a:rPr lang="en-US" sz="2000" b="0" i="0" dirty="0">
                <a:solidFill>
                  <a:schemeClr val="tx1">
                    <a:alpha val="60000"/>
                  </a:schemeClr>
                </a:solidFill>
                <a:effectLst/>
              </a:rPr>
              <a:t> observed that one can replace the multiplicative group F</a:t>
            </a:r>
            <a:r>
              <a:rPr lang="en-US" sz="2000" b="0" i="1" dirty="0">
                <a:solidFill>
                  <a:schemeClr val="tx1">
                    <a:alpha val="60000"/>
                  </a:schemeClr>
                </a:solidFill>
                <a:effectLst/>
              </a:rPr>
              <a:t>∗ p</a:t>
            </a:r>
            <a:r>
              <a:rPr lang="en-US" sz="2000" i="1" dirty="0">
                <a:solidFill>
                  <a:schemeClr val="tx1">
                    <a:alpha val="60000"/>
                  </a:schemeClr>
                </a:solidFill>
              </a:rPr>
              <a:t> </a:t>
            </a:r>
            <a:r>
              <a:rPr lang="en-US" sz="2000" b="0" i="0" dirty="0">
                <a:solidFill>
                  <a:schemeClr val="tx1">
                    <a:alpha val="60000"/>
                  </a:schemeClr>
                </a:solidFill>
                <a:effectLst/>
              </a:rPr>
              <a:t>with an elliptic curve group </a:t>
            </a:r>
            <a:r>
              <a:rPr lang="en-US" sz="2000" b="0" i="1" dirty="0">
                <a:solidFill>
                  <a:schemeClr val="tx1">
                    <a:alpha val="60000"/>
                  </a:schemeClr>
                </a:solidFill>
                <a:effectLst/>
              </a:rPr>
              <a:t>E</a:t>
            </a:r>
            <a:r>
              <a:rPr lang="en-US" sz="2000" b="0" i="0" dirty="0">
                <a:solidFill>
                  <a:schemeClr val="tx1">
                    <a:alpha val="60000"/>
                  </a:schemeClr>
                </a:solidFill>
                <a:effectLst/>
              </a:rPr>
              <a:t>(</a:t>
            </a:r>
            <a:r>
              <a:rPr lang="en-US" sz="2000" b="0" i="0" dirty="0" err="1">
                <a:solidFill>
                  <a:schemeClr val="tx1">
                    <a:alpha val="60000"/>
                  </a:schemeClr>
                </a:solidFill>
                <a:effectLst/>
              </a:rPr>
              <a:t>Fp</a:t>
            </a:r>
            <a:r>
              <a:rPr lang="en-US" sz="2000" b="0" i="0" dirty="0">
                <a:solidFill>
                  <a:schemeClr val="tx1">
                    <a:alpha val="60000"/>
                  </a:schemeClr>
                </a:solidFill>
                <a:effectLst/>
              </a:rPr>
              <a:t>).</a:t>
            </a:r>
          </a:p>
          <a:p>
            <a:r>
              <a:rPr lang="en-US" sz="2000" b="0" i="0" dirty="0">
                <a:solidFill>
                  <a:schemeClr val="tx1">
                    <a:alpha val="60000"/>
                  </a:schemeClr>
                </a:solidFill>
                <a:effectLst/>
              </a:rPr>
              <a:t>More precisely, choose an elliptic curve modulo N and a point on the curve:</a:t>
            </a:r>
            <a:br>
              <a:rPr lang="en-US" sz="2000" b="0" i="0" dirty="0">
                <a:solidFill>
                  <a:schemeClr val="tx1">
                    <a:alpha val="60000"/>
                  </a:schemeClr>
                </a:solidFill>
                <a:effectLst/>
              </a:rPr>
            </a:br>
            <a:r>
              <a:rPr lang="en-US" sz="2000" b="0" i="1" dirty="0">
                <a:solidFill>
                  <a:schemeClr val="tx1">
                    <a:alpha val="60000"/>
                  </a:schemeClr>
                </a:solidFill>
                <a:effectLst/>
              </a:rPr>
              <a:t>E </a:t>
            </a:r>
            <a:r>
              <a:rPr lang="en-US" sz="2000" b="0" i="0" dirty="0">
                <a:solidFill>
                  <a:schemeClr val="tx1">
                    <a:alpha val="60000"/>
                  </a:schemeClr>
                </a:solidFill>
                <a:effectLst/>
              </a:rPr>
              <a:t>: </a:t>
            </a:r>
            <a:r>
              <a:rPr lang="en-US" sz="2000" b="0" i="1" dirty="0">
                <a:solidFill>
                  <a:schemeClr val="tx1">
                    <a:alpha val="60000"/>
                  </a:schemeClr>
                </a:solidFill>
                <a:effectLst/>
              </a:rPr>
              <a:t>y^</a:t>
            </a:r>
            <a:r>
              <a:rPr lang="en-US" sz="2000" b="0" i="0" dirty="0">
                <a:solidFill>
                  <a:schemeClr val="tx1">
                    <a:alpha val="60000"/>
                  </a:schemeClr>
                </a:solidFill>
                <a:effectLst/>
              </a:rPr>
              <a:t>2 = </a:t>
            </a:r>
            <a:r>
              <a:rPr lang="en-US" sz="2000" b="0" i="1" dirty="0">
                <a:solidFill>
                  <a:schemeClr val="tx1">
                    <a:alpha val="60000"/>
                  </a:schemeClr>
                </a:solidFill>
                <a:effectLst/>
              </a:rPr>
              <a:t>x^</a:t>
            </a:r>
            <a:r>
              <a:rPr lang="en-US" sz="2000" dirty="0">
                <a:solidFill>
                  <a:schemeClr val="tx1">
                    <a:alpha val="60000"/>
                  </a:schemeClr>
                </a:solidFill>
              </a:rPr>
              <a:t>3</a:t>
            </a:r>
            <a:r>
              <a:rPr lang="en-US" sz="2000" b="0" i="0" dirty="0">
                <a:solidFill>
                  <a:schemeClr val="tx1">
                    <a:alpha val="60000"/>
                  </a:schemeClr>
                </a:solidFill>
                <a:effectLst/>
              </a:rPr>
              <a:t> + </a:t>
            </a:r>
            <a:r>
              <a:rPr lang="en-US" sz="2000" b="0" i="1" dirty="0">
                <a:solidFill>
                  <a:schemeClr val="tx1">
                    <a:alpha val="60000"/>
                  </a:schemeClr>
                </a:solidFill>
                <a:effectLst/>
              </a:rPr>
              <a:t>ax </a:t>
            </a:r>
            <a:r>
              <a:rPr lang="en-US" sz="2000" b="0" i="0" dirty="0">
                <a:solidFill>
                  <a:schemeClr val="tx1">
                    <a:alpha val="60000"/>
                  </a:schemeClr>
                </a:solidFill>
                <a:effectLst/>
              </a:rPr>
              <a:t>+ </a:t>
            </a:r>
            <a:r>
              <a:rPr lang="en-US" sz="2000" b="0" i="1" dirty="0">
                <a:solidFill>
                  <a:schemeClr val="tx1">
                    <a:alpha val="60000"/>
                  </a:schemeClr>
                </a:solidFill>
                <a:effectLst/>
              </a:rPr>
              <a:t>b, a, b ∈ </a:t>
            </a:r>
            <a:r>
              <a:rPr lang="en-US" sz="2000" b="0" i="0" dirty="0">
                <a:solidFill>
                  <a:schemeClr val="tx1">
                    <a:alpha val="60000"/>
                  </a:schemeClr>
                </a:solidFill>
                <a:effectLst/>
              </a:rPr>
              <a:t>Z</a:t>
            </a:r>
            <a:r>
              <a:rPr lang="en-US" sz="2000" b="0" i="1" dirty="0">
                <a:solidFill>
                  <a:schemeClr val="tx1">
                    <a:alpha val="60000"/>
                  </a:schemeClr>
                </a:solidFill>
                <a:effectLst/>
              </a:rPr>
              <a:t>/N</a:t>
            </a:r>
            <a:r>
              <a:rPr lang="en-US" sz="2000" b="0" i="0" dirty="0">
                <a:solidFill>
                  <a:schemeClr val="tx1">
                    <a:alpha val="60000"/>
                  </a:schemeClr>
                </a:solidFill>
                <a:effectLst/>
              </a:rPr>
              <a:t>Z</a:t>
            </a:r>
            <a:r>
              <a:rPr lang="en-US" sz="2000" b="0" i="1" dirty="0">
                <a:solidFill>
                  <a:schemeClr val="tx1">
                    <a:alpha val="60000"/>
                  </a:schemeClr>
                </a:solidFill>
                <a:effectLst/>
              </a:rPr>
              <a:t>, S ∈ E</a:t>
            </a:r>
            <a:r>
              <a:rPr lang="en-US" sz="2000" b="0" i="0" dirty="0">
                <a:solidFill>
                  <a:schemeClr val="tx1">
                    <a:alpha val="60000"/>
                  </a:schemeClr>
                </a:solidFill>
                <a:effectLst/>
              </a:rPr>
              <a:t>(Z</a:t>
            </a:r>
            <a:r>
              <a:rPr lang="en-US" sz="2000" b="0" i="1" dirty="0">
                <a:solidFill>
                  <a:schemeClr val="tx1">
                    <a:alpha val="60000"/>
                  </a:schemeClr>
                </a:solidFill>
                <a:effectLst/>
              </a:rPr>
              <a:t>/N</a:t>
            </a:r>
            <a:r>
              <a:rPr lang="en-US" sz="2000" b="0" i="0" dirty="0">
                <a:solidFill>
                  <a:schemeClr val="tx1">
                    <a:alpha val="60000"/>
                  </a:schemeClr>
                </a:solidFill>
                <a:effectLst/>
              </a:rPr>
              <a:t>Z)</a:t>
            </a:r>
          </a:p>
          <a:p>
            <a:r>
              <a:rPr lang="en-US" sz="2000" b="0" i="0" dirty="0">
                <a:solidFill>
                  <a:schemeClr val="tx1">
                    <a:alpha val="60000"/>
                  </a:schemeClr>
                </a:solidFill>
                <a:effectLst/>
              </a:rPr>
              <a:t>Suppose that there is a prime p dividing N for which the number of points</a:t>
            </a:r>
            <a:br>
              <a:rPr lang="en-US" sz="2000" b="0" i="0" dirty="0">
                <a:solidFill>
                  <a:schemeClr val="tx1">
                    <a:alpha val="60000"/>
                  </a:schemeClr>
                </a:solidFill>
                <a:effectLst/>
              </a:rPr>
            </a:br>
            <a:r>
              <a:rPr lang="en-US" sz="2000" b="0" i="0" dirty="0">
                <a:solidFill>
                  <a:schemeClr val="tx1">
                    <a:alpha val="60000"/>
                  </a:schemeClr>
                </a:solidFill>
                <a:effectLst/>
              </a:rPr>
              <a:t>in E(</a:t>
            </a:r>
            <a:r>
              <a:rPr lang="en-US" sz="2000" b="0" i="0" dirty="0" err="1">
                <a:solidFill>
                  <a:schemeClr val="tx1">
                    <a:alpha val="60000"/>
                  </a:schemeClr>
                </a:solidFill>
                <a:effectLst/>
              </a:rPr>
              <a:t>F</a:t>
            </a:r>
            <a:r>
              <a:rPr lang="en-US" sz="2000" b="0" i="1" dirty="0" err="1">
                <a:solidFill>
                  <a:schemeClr val="tx1">
                    <a:alpha val="60000"/>
                  </a:schemeClr>
                </a:solidFill>
                <a:effectLst/>
              </a:rPr>
              <a:t>p</a:t>
            </a:r>
            <a:r>
              <a:rPr lang="en-US" sz="2000" b="0" i="0" dirty="0">
                <a:solidFill>
                  <a:schemeClr val="tx1">
                    <a:alpha val="60000"/>
                  </a:schemeClr>
                </a:solidFill>
                <a:effectLst/>
              </a:rPr>
              <a:t>) </a:t>
            </a:r>
            <a:r>
              <a:rPr lang="en-US" sz="2000" b="0" i="1" dirty="0">
                <a:solidFill>
                  <a:schemeClr val="tx1">
                    <a:alpha val="60000"/>
                  </a:schemeClr>
                </a:solidFill>
                <a:effectLst/>
              </a:rPr>
              <a:t>is B - smooth.</a:t>
            </a:r>
          </a:p>
          <a:p>
            <a:r>
              <a:rPr lang="en-US" sz="2000" b="0" i="0" dirty="0">
                <a:solidFill>
                  <a:schemeClr val="tx1">
                    <a:alpha val="60000"/>
                  </a:schemeClr>
                </a:solidFill>
                <a:effectLst/>
              </a:rPr>
              <a:t>Then there is a good chance that during the computation of</a:t>
            </a:r>
          </a:p>
          <a:p>
            <a:pPr marL="0" indent="0">
              <a:buNone/>
            </a:pPr>
            <a:r>
              <a:rPr lang="en-US" sz="2000" b="0" i="1" dirty="0">
                <a:solidFill>
                  <a:schemeClr val="tx1">
                    <a:alpha val="60000"/>
                  </a:schemeClr>
                </a:solidFill>
                <a:effectLst/>
              </a:rPr>
              <a:t>LCM</a:t>
            </a:r>
            <a:r>
              <a:rPr lang="en-US" sz="2000" dirty="0">
                <a:solidFill>
                  <a:schemeClr val="tx1">
                    <a:alpha val="60000"/>
                  </a:schemeClr>
                </a:solidFill>
              </a:rPr>
              <a:t>(</a:t>
            </a:r>
            <a:r>
              <a:rPr lang="en-US" sz="2000" b="0" i="0" dirty="0">
                <a:solidFill>
                  <a:schemeClr val="tx1">
                    <a:alpha val="60000"/>
                  </a:schemeClr>
                </a:solidFill>
                <a:effectLst/>
              </a:rPr>
              <a:t>1</a:t>
            </a:r>
            <a:r>
              <a:rPr lang="en-US" sz="2000" b="0" i="1" dirty="0">
                <a:solidFill>
                  <a:schemeClr val="tx1">
                    <a:alpha val="60000"/>
                  </a:schemeClr>
                </a:solidFill>
                <a:effectLst/>
              </a:rPr>
              <a:t>, </a:t>
            </a:r>
            <a:r>
              <a:rPr lang="en-US" sz="2000" b="0" i="0" dirty="0">
                <a:solidFill>
                  <a:schemeClr val="tx1">
                    <a:alpha val="60000"/>
                  </a:schemeClr>
                </a:solidFill>
                <a:effectLst/>
              </a:rPr>
              <a:t>2</a:t>
            </a:r>
            <a:r>
              <a:rPr lang="en-US" sz="2000" b="0" i="1" dirty="0">
                <a:solidFill>
                  <a:schemeClr val="tx1">
                    <a:alpha val="60000"/>
                  </a:schemeClr>
                </a:solidFill>
                <a:effectLst/>
              </a:rPr>
              <a:t>, . . . , B</a:t>
            </a:r>
            <a:r>
              <a:rPr lang="en-US" sz="2000" b="0" i="0" dirty="0">
                <a:solidFill>
                  <a:schemeClr val="tx1">
                    <a:alpha val="60000"/>
                  </a:schemeClr>
                </a:solidFill>
                <a:effectLst/>
              </a:rPr>
              <a:t>)</a:t>
            </a:r>
            <a:r>
              <a:rPr lang="en-US" sz="2000" b="0" i="1" dirty="0">
                <a:solidFill>
                  <a:schemeClr val="tx1">
                    <a:alpha val="60000"/>
                  </a:schemeClr>
                </a:solidFill>
                <a:effectLst/>
              </a:rPr>
              <a:t>S mod N</a:t>
            </a:r>
            <a:endParaRPr lang="en-US" sz="2000" b="0" i="0" dirty="0">
              <a:solidFill>
                <a:schemeClr val="tx1">
                  <a:alpha val="60000"/>
                </a:schemeClr>
              </a:solidFill>
              <a:effectLst/>
            </a:endParaRPr>
          </a:p>
          <a:p>
            <a:r>
              <a:rPr lang="en-US" sz="2000" b="0" i="0" dirty="0">
                <a:solidFill>
                  <a:schemeClr val="tx1">
                    <a:alpha val="60000"/>
                  </a:schemeClr>
                </a:solidFill>
                <a:effectLst/>
              </a:rPr>
              <a:t>some inverse (</a:t>
            </a:r>
            <a:r>
              <a:rPr lang="en-US" sz="2000" b="0" i="1" dirty="0">
                <a:solidFill>
                  <a:schemeClr val="tx1">
                    <a:alpha val="60000"/>
                  </a:schemeClr>
                </a:solidFill>
                <a:effectLst/>
              </a:rPr>
              <a:t>x</a:t>
            </a:r>
            <a:r>
              <a:rPr lang="en-US" sz="2000" b="0" i="0" dirty="0">
                <a:solidFill>
                  <a:schemeClr val="tx1">
                    <a:alpha val="60000"/>
                  </a:schemeClr>
                </a:solidFill>
                <a:effectLst/>
              </a:rPr>
              <a:t>2 </a:t>
            </a:r>
            <a:r>
              <a:rPr lang="en-US" sz="2000" b="0" i="1" dirty="0">
                <a:solidFill>
                  <a:schemeClr val="tx1">
                    <a:alpha val="60000"/>
                  </a:schemeClr>
                </a:solidFill>
                <a:effectLst/>
              </a:rPr>
              <a:t>- x</a:t>
            </a:r>
            <a:r>
              <a:rPr lang="en-US" sz="2000" b="0" i="0" dirty="0">
                <a:solidFill>
                  <a:schemeClr val="tx1">
                    <a:alpha val="60000"/>
                  </a:schemeClr>
                </a:solidFill>
                <a:effectLst/>
              </a:rPr>
              <a:t>1)</a:t>
            </a:r>
            <a:r>
              <a:rPr lang="en-US" sz="2000" b="0" i="1" dirty="0">
                <a:solidFill>
                  <a:schemeClr val="tx1">
                    <a:alpha val="60000"/>
                  </a:schemeClr>
                </a:solidFill>
                <a:effectLst/>
              </a:rPr>
              <a:t>^-</a:t>
            </a:r>
            <a:r>
              <a:rPr lang="en-US" sz="2000" b="0" i="0" dirty="0">
                <a:solidFill>
                  <a:schemeClr val="tx1">
                    <a:alpha val="60000"/>
                  </a:schemeClr>
                </a:solidFill>
                <a:effectLst/>
              </a:rPr>
              <a:t>1 mod N will not exist, yielding</a:t>
            </a:r>
          </a:p>
          <a:p>
            <a:pPr marL="0" indent="0">
              <a:buNone/>
            </a:pPr>
            <a:r>
              <a:rPr lang="en-US" sz="2000" b="0" i="1" dirty="0" err="1">
                <a:solidFill>
                  <a:schemeClr val="tx1">
                    <a:alpha val="60000"/>
                  </a:schemeClr>
                </a:solidFill>
                <a:effectLst/>
              </a:rPr>
              <a:t>gcd</a:t>
            </a:r>
            <a:r>
              <a:rPr lang="en-US" sz="2000" b="0" i="0" dirty="0">
                <a:solidFill>
                  <a:schemeClr val="tx1">
                    <a:alpha val="60000"/>
                  </a:schemeClr>
                </a:solidFill>
                <a:effectLst/>
              </a:rPr>
              <a:t>(</a:t>
            </a:r>
            <a:r>
              <a:rPr lang="en-US" sz="2000" b="0" i="1" dirty="0">
                <a:solidFill>
                  <a:schemeClr val="tx1">
                    <a:alpha val="60000"/>
                  </a:schemeClr>
                </a:solidFill>
                <a:effectLst/>
              </a:rPr>
              <a:t>x</a:t>
            </a:r>
            <a:r>
              <a:rPr lang="en-US" sz="2000" b="0" i="0" dirty="0">
                <a:solidFill>
                  <a:schemeClr val="tx1">
                    <a:alpha val="60000"/>
                  </a:schemeClr>
                </a:solidFill>
                <a:effectLst/>
              </a:rPr>
              <a:t>2 </a:t>
            </a:r>
            <a:r>
              <a:rPr lang="en-US" sz="2000" b="0" i="1" dirty="0">
                <a:solidFill>
                  <a:schemeClr val="tx1">
                    <a:alpha val="60000"/>
                  </a:schemeClr>
                </a:solidFill>
                <a:effectLst/>
              </a:rPr>
              <a:t>- x</a:t>
            </a:r>
            <a:r>
              <a:rPr lang="en-US" sz="2000" b="0" i="0" dirty="0">
                <a:solidFill>
                  <a:schemeClr val="tx1">
                    <a:alpha val="60000"/>
                  </a:schemeClr>
                </a:solidFill>
                <a:effectLst/>
              </a:rPr>
              <a:t>1</a:t>
            </a:r>
            <a:r>
              <a:rPr lang="en-US" sz="2000" b="0" i="1" dirty="0">
                <a:solidFill>
                  <a:schemeClr val="tx1">
                    <a:alpha val="60000"/>
                  </a:schemeClr>
                </a:solidFill>
                <a:effectLst/>
              </a:rPr>
              <a:t>, N</a:t>
            </a:r>
            <a:r>
              <a:rPr lang="en-US" sz="2000" b="0" i="0" dirty="0">
                <a:solidFill>
                  <a:schemeClr val="tx1">
                    <a:alpha val="60000"/>
                  </a:schemeClr>
                </a:solidFill>
                <a:effectLst/>
              </a:rPr>
              <a:t>) = </a:t>
            </a:r>
            <a:r>
              <a:rPr lang="en-US" sz="2000" b="0" i="1" dirty="0">
                <a:solidFill>
                  <a:schemeClr val="tx1">
                    <a:alpha val="60000"/>
                  </a:schemeClr>
                </a:solidFill>
                <a:effectLst/>
              </a:rPr>
              <a:t>p</a:t>
            </a:r>
            <a:r>
              <a:rPr lang="en-US" sz="2000" dirty="0">
                <a:solidFill>
                  <a:schemeClr val="tx1">
                    <a:alpha val="60000"/>
                  </a:schemeClr>
                </a:solidFill>
              </a:rPr>
              <a:t> </a:t>
            </a:r>
            <a:br>
              <a:rPr lang="en-US" sz="2000" dirty="0">
                <a:solidFill>
                  <a:schemeClr val="tx1">
                    <a:alpha val="60000"/>
                  </a:schemeClr>
                </a:solidFill>
              </a:rPr>
            </a:br>
            <a:endParaRPr lang="en-US" sz="2000" dirty="0">
              <a:solidFill>
                <a:schemeClr val="tx1">
                  <a:alpha val="60000"/>
                </a:schemeClr>
              </a:solidFill>
            </a:endParaRPr>
          </a:p>
        </p:txBody>
      </p:sp>
      <p:pic>
        <p:nvPicPr>
          <p:cNvPr id="9" name="Picture 8" descr="A picture containing text&#10;&#10;Description automatically generated">
            <a:extLst>
              <a:ext uri="{FF2B5EF4-FFF2-40B4-BE49-F238E27FC236}">
                <a16:creationId xmlns:a16="http://schemas.microsoft.com/office/drawing/2014/main" id="{2A7EC514-FBFE-1344-839E-BF1AFA944E8B}"/>
              </a:ext>
            </a:extLst>
          </p:cNvPr>
          <p:cNvPicPr>
            <a:picLocks noChangeAspect="1"/>
          </p:cNvPicPr>
          <p:nvPr/>
        </p:nvPicPr>
        <p:blipFill>
          <a:blip r:embed="rId2"/>
          <a:stretch>
            <a:fillRect/>
          </a:stretch>
        </p:blipFill>
        <p:spPr>
          <a:xfrm>
            <a:off x="9371280" y="0"/>
            <a:ext cx="2820720" cy="1159200"/>
          </a:xfrm>
          <a:prstGeom prst="rect">
            <a:avLst/>
          </a:prstGeom>
        </p:spPr>
      </p:pic>
      <p:sp>
        <p:nvSpPr>
          <p:cNvPr id="4" name="Slide Number Placeholder 3">
            <a:extLst>
              <a:ext uri="{FF2B5EF4-FFF2-40B4-BE49-F238E27FC236}">
                <a16:creationId xmlns:a16="http://schemas.microsoft.com/office/drawing/2014/main" id="{8DF4965F-5163-DF4A-A38D-D3C33FFACFB4}"/>
              </a:ext>
            </a:extLst>
          </p:cNvPr>
          <p:cNvSpPr>
            <a:spLocks noGrp="1"/>
          </p:cNvSpPr>
          <p:nvPr>
            <p:ph type="sldNum" sz="quarter" idx="12"/>
          </p:nvPr>
        </p:nvSpPr>
        <p:spPr/>
        <p:txBody>
          <a:bodyPr/>
          <a:lstStyle/>
          <a:p>
            <a:fld id="{C0B91729-795A-AB4F-BD93-8A9FD685D00B}" type="slidenum">
              <a:rPr lang="x-none" smtClean="0"/>
              <a:t>54</a:t>
            </a:fld>
            <a:endParaRPr lang="x-none"/>
          </a:p>
        </p:txBody>
      </p:sp>
    </p:spTree>
    <p:extLst>
      <p:ext uri="{BB962C8B-B14F-4D97-AF65-F5344CB8AC3E}">
        <p14:creationId xmlns:p14="http://schemas.microsoft.com/office/powerpoint/2010/main" val="3164914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D101BF-3509-4F8A-88BA-EC524E77D0D8}"/>
              </a:ext>
            </a:extLst>
          </p:cNvPr>
          <p:cNvSpPr>
            <a:spLocks noGrp="1"/>
          </p:cNvSpPr>
          <p:nvPr>
            <p:ph type="title"/>
          </p:nvPr>
        </p:nvSpPr>
        <p:spPr>
          <a:xfrm>
            <a:off x="1271588" y="662400"/>
            <a:ext cx="10055721" cy="1325563"/>
          </a:xfrm>
        </p:spPr>
        <p:txBody>
          <a:bodyPr anchor="t">
            <a:normAutofit/>
          </a:bodyPr>
          <a:lstStyle/>
          <a:p>
            <a:r>
              <a:rPr lang="en-US" b="0" i="0" dirty="0">
                <a:effectLst/>
                <a:latin typeface="+mn-lt"/>
              </a:rPr>
              <a:t>Lenstra’s Algorithm</a:t>
            </a:r>
            <a:endParaRPr lang="en-US" dirty="0">
              <a:latin typeface="+mn-lt"/>
            </a:endParaRPr>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D6A76931-A10F-4B59-938E-DF0A8A16F349}"/>
              </a:ext>
            </a:extLst>
          </p:cNvPr>
          <p:cNvSpPr>
            <a:spLocks noGrp="1"/>
          </p:cNvSpPr>
          <p:nvPr>
            <p:ph idx="1"/>
          </p:nvPr>
        </p:nvSpPr>
        <p:spPr>
          <a:xfrm>
            <a:off x="1251678" y="1446029"/>
            <a:ext cx="10089112" cy="4976036"/>
          </a:xfrm>
        </p:spPr>
        <p:txBody>
          <a:bodyPr>
            <a:normAutofit lnSpcReduction="10000"/>
          </a:bodyPr>
          <a:lstStyle/>
          <a:p>
            <a:pPr marL="0" indent="0">
              <a:buNone/>
            </a:pPr>
            <a:r>
              <a:rPr lang="en-US" sz="2400" b="0" i="0" dirty="0">
                <a:solidFill>
                  <a:schemeClr val="tx1">
                    <a:alpha val="60000"/>
                  </a:schemeClr>
                </a:solidFill>
                <a:effectLst/>
              </a:rPr>
              <a:t>Properties of Lenstra’s Algorithm</a:t>
            </a:r>
          </a:p>
          <a:p>
            <a:r>
              <a:rPr lang="en-US" sz="2400" b="0" i="0" dirty="0">
                <a:solidFill>
                  <a:schemeClr val="tx1">
                    <a:alpha val="60000"/>
                  </a:schemeClr>
                </a:solidFill>
                <a:effectLst/>
              </a:rPr>
              <a:t>The advantage of Lenstra’s Elliptic Curve Algorithm over Pollard’s p-1 Algorithm is the introduction of many finite groups </a:t>
            </a:r>
            <a:r>
              <a:rPr lang="en-US" sz="2400" b="0" i="1" dirty="0">
                <a:solidFill>
                  <a:schemeClr val="tx1">
                    <a:alpha val="60000"/>
                  </a:schemeClr>
                </a:solidFill>
                <a:effectLst/>
              </a:rPr>
              <a:t>E</a:t>
            </a:r>
            <a:r>
              <a:rPr lang="en-US" sz="2400" b="0" i="0" dirty="0">
                <a:solidFill>
                  <a:schemeClr val="tx1">
                    <a:alpha val="60000"/>
                  </a:schemeClr>
                </a:solidFill>
                <a:effectLst/>
              </a:rPr>
              <a:t>(</a:t>
            </a:r>
            <a:r>
              <a:rPr lang="en-US" sz="2400" b="0" i="0" dirty="0" err="1">
                <a:solidFill>
                  <a:schemeClr val="tx1">
                    <a:alpha val="60000"/>
                  </a:schemeClr>
                </a:solidFill>
                <a:effectLst/>
              </a:rPr>
              <a:t>Fp</a:t>
            </a:r>
            <a:r>
              <a:rPr lang="en-US" sz="2400" b="0" i="0" dirty="0">
                <a:solidFill>
                  <a:schemeClr val="tx1">
                    <a:alpha val="60000"/>
                  </a:schemeClr>
                </a:solidFill>
                <a:effectLst/>
              </a:rPr>
              <a:t>) with many different orders.</a:t>
            </a:r>
          </a:p>
          <a:p>
            <a:r>
              <a:rPr lang="en-US" sz="2400" b="0" i="0" dirty="0">
                <a:solidFill>
                  <a:schemeClr val="tx1">
                    <a:alpha val="60000"/>
                  </a:schemeClr>
                </a:solidFill>
                <a:effectLst/>
              </a:rPr>
              <a:t>The theoretical running time of Lenstra’s Algorithm can be calculated using a reasonable assumption about the distribution of B-smooth numbers in short intervals</a:t>
            </a:r>
          </a:p>
          <a:p>
            <a:r>
              <a:rPr lang="en-US" sz="2400" b="0" i="0" dirty="0">
                <a:solidFill>
                  <a:schemeClr val="tx1">
                    <a:alpha val="60000"/>
                  </a:schemeClr>
                </a:solidFill>
                <a:effectLst/>
              </a:rPr>
              <a:t>Let p the smallest prime dividing N. Then the expected running time of Lenstra’s algorithm is</a:t>
            </a:r>
          </a:p>
          <a:p>
            <a:pPr marL="0" indent="0">
              <a:buNone/>
            </a:pPr>
            <a:r>
              <a:rPr lang="en-US" sz="2400" b="0" i="1" dirty="0">
                <a:solidFill>
                  <a:schemeClr val="tx1">
                    <a:alpha val="60000"/>
                  </a:schemeClr>
                </a:solidFill>
                <a:effectLst/>
              </a:rPr>
              <a:t>O(</a:t>
            </a:r>
            <a:r>
              <a:rPr lang="en-US" sz="2400" b="0" i="1" dirty="0" err="1">
                <a:solidFill>
                  <a:schemeClr val="tx1">
                    <a:alpha val="60000"/>
                  </a:schemeClr>
                </a:solidFill>
                <a:effectLst/>
              </a:rPr>
              <a:t>e^c</a:t>
            </a:r>
            <a:r>
              <a:rPr lang="en-US" sz="2400" b="0" i="1" dirty="0">
                <a:solidFill>
                  <a:schemeClr val="tx1">
                    <a:alpha val="60000"/>
                  </a:schemeClr>
                </a:solidFill>
                <a:effectLst/>
              </a:rPr>
              <a:t>√</a:t>
            </a:r>
            <a:r>
              <a:rPr lang="en-US" sz="2400" b="0" i="0" dirty="0">
                <a:solidFill>
                  <a:schemeClr val="tx1">
                    <a:alpha val="60000"/>
                  </a:schemeClr>
                </a:solidFill>
                <a:effectLst/>
              </a:rPr>
              <a:t>(</a:t>
            </a:r>
            <a:r>
              <a:rPr lang="en-US" sz="2400" b="0" i="1" dirty="0">
                <a:solidFill>
                  <a:schemeClr val="tx1">
                    <a:alpha val="60000"/>
                  </a:schemeClr>
                </a:solidFill>
                <a:effectLst/>
              </a:rPr>
              <a:t>log p</a:t>
            </a:r>
            <a:r>
              <a:rPr lang="en-US" sz="2400" b="0" i="0" dirty="0">
                <a:solidFill>
                  <a:schemeClr val="tx1">
                    <a:alpha val="60000"/>
                  </a:schemeClr>
                </a:solidFill>
                <a:effectLst/>
              </a:rPr>
              <a:t>)(</a:t>
            </a:r>
            <a:r>
              <a:rPr lang="en-US" sz="2400" b="0" i="1" dirty="0">
                <a:solidFill>
                  <a:schemeClr val="tx1">
                    <a:alpha val="60000"/>
                  </a:schemeClr>
                </a:solidFill>
                <a:effectLst/>
              </a:rPr>
              <a:t>loglog p</a:t>
            </a:r>
            <a:r>
              <a:rPr lang="en-US" sz="2400" b="0" i="0" dirty="0">
                <a:solidFill>
                  <a:schemeClr val="tx1">
                    <a:alpha val="60000"/>
                  </a:schemeClr>
                </a:solidFill>
                <a:effectLst/>
              </a:rPr>
              <a:t>))</a:t>
            </a:r>
          </a:p>
          <a:p>
            <a:r>
              <a:rPr lang="en-US" sz="2400" b="0" i="0" dirty="0">
                <a:solidFill>
                  <a:schemeClr val="tx1">
                    <a:alpha val="60000"/>
                  </a:schemeClr>
                </a:solidFill>
                <a:effectLst/>
              </a:rPr>
              <a:t>The fact that the running time depends on the smallest prime divisor of N makes Lenstra’s algorithm especially good for factoring random numbers, but it is slower than sieve methods for RSA-type numbers N = </a:t>
            </a:r>
            <a:r>
              <a:rPr lang="en-US" sz="2400" b="0" i="0" dirty="0" err="1">
                <a:solidFill>
                  <a:schemeClr val="tx1">
                    <a:alpha val="60000"/>
                  </a:schemeClr>
                </a:solidFill>
                <a:effectLst/>
              </a:rPr>
              <a:t>pq</a:t>
            </a:r>
            <a:r>
              <a:rPr lang="en-US" sz="2400" dirty="0">
                <a:solidFill>
                  <a:schemeClr val="tx1">
                    <a:alpha val="60000"/>
                  </a:schemeClr>
                </a:solidFill>
              </a:rPr>
              <a:t> </a:t>
            </a:r>
            <a:br>
              <a:rPr lang="en-US" sz="2000" dirty="0">
                <a:solidFill>
                  <a:schemeClr val="tx1">
                    <a:alpha val="60000"/>
                  </a:schemeClr>
                </a:solidFill>
              </a:rPr>
            </a:br>
            <a:endParaRPr lang="en-US" sz="2000" dirty="0">
              <a:solidFill>
                <a:schemeClr val="tx1">
                  <a:alpha val="60000"/>
                </a:schemeClr>
              </a:solidFill>
            </a:endParaRPr>
          </a:p>
        </p:txBody>
      </p:sp>
      <p:pic>
        <p:nvPicPr>
          <p:cNvPr id="9" name="Picture 8" descr="A picture containing text&#10;&#10;Description automatically generated">
            <a:extLst>
              <a:ext uri="{FF2B5EF4-FFF2-40B4-BE49-F238E27FC236}">
                <a16:creationId xmlns:a16="http://schemas.microsoft.com/office/drawing/2014/main" id="{AD577255-2F40-CC46-9250-30F086BEDED1}"/>
              </a:ext>
            </a:extLst>
          </p:cNvPr>
          <p:cNvPicPr>
            <a:picLocks noChangeAspect="1"/>
          </p:cNvPicPr>
          <p:nvPr/>
        </p:nvPicPr>
        <p:blipFill>
          <a:blip r:embed="rId2"/>
          <a:stretch>
            <a:fillRect/>
          </a:stretch>
        </p:blipFill>
        <p:spPr>
          <a:xfrm>
            <a:off x="9371280" y="0"/>
            <a:ext cx="2820720" cy="1159200"/>
          </a:xfrm>
          <a:prstGeom prst="rect">
            <a:avLst/>
          </a:prstGeom>
        </p:spPr>
      </p:pic>
      <p:sp>
        <p:nvSpPr>
          <p:cNvPr id="4" name="Slide Number Placeholder 3">
            <a:extLst>
              <a:ext uri="{FF2B5EF4-FFF2-40B4-BE49-F238E27FC236}">
                <a16:creationId xmlns:a16="http://schemas.microsoft.com/office/drawing/2014/main" id="{0F1668D4-56E9-0D47-9318-D1E349419DE1}"/>
              </a:ext>
            </a:extLst>
          </p:cNvPr>
          <p:cNvSpPr>
            <a:spLocks noGrp="1"/>
          </p:cNvSpPr>
          <p:nvPr>
            <p:ph type="sldNum" sz="quarter" idx="12"/>
          </p:nvPr>
        </p:nvSpPr>
        <p:spPr/>
        <p:txBody>
          <a:bodyPr/>
          <a:lstStyle/>
          <a:p>
            <a:fld id="{C0B91729-795A-AB4F-BD93-8A9FD685D00B}" type="slidenum">
              <a:rPr lang="x-none" smtClean="0"/>
              <a:t>55</a:t>
            </a:fld>
            <a:endParaRPr lang="x-none"/>
          </a:p>
        </p:txBody>
      </p:sp>
    </p:spTree>
    <p:extLst>
      <p:ext uri="{BB962C8B-B14F-4D97-AF65-F5344CB8AC3E}">
        <p14:creationId xmlns:p14="http://schemas.microsoft.com/office/powerpoint/2010/main" val="1576861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80A972-7E04-47F7-9EAB-C5A62DFAA275}"/>
              </a:ext>
            </a:extLst>
          </p:cNvPr>
          <p:cNvSpPr>
            <a:spLocks noGrp="1"/>
          </p:cNvSpPr>
          <p:nvPr>
            <p:ph type="title"/>
          </p:nvPr>
        </p:nvSpPr>
        <p:spPr>
          <a:xfrm>
            <a:off x="1251677" y="662399"/>
            <a:ext cx="4357499" cy="1494000"/>
          </a:xfrm>
        </p:spPr>
        <p:txBody>
          <a:bodyPr anchor="t">
            <a:normAutofit/>
          </a:bodyPr>
          <a:lstStyle/>
          <a:p>
            <a:r>
              <a:rPr lang="en-US" sz="4100" b="0" i="0" dirty="0">
                <a:effectLst/>
                <a:latin typeface="+mn-lt"/>
              </a:rPr>
              <a:t>Lenstra’s Algorithm Working 1/2</a:t>
            </a:r>
            <a:endParaRPr lang="en-US" sz="4100" dirty="0">
              <a:latin typeface="+mn-lt"/>
            </a:endParaRPr>
          </a:p>
        </p:txBody>
      </p:sp>
      <p:grpSp>
        <p:nvGrpSpPr>
          <p:cNvPr id="11" name="Group 10">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2"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3"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D60A9789-3913-4FE2-9141-7C0AD42D1FF6}"/>
              </a:ext>
            </a:extLst>
          </p:cNvPr>
          <p:cNvSpPr>
            <a:spLocks noGrp="1"/>
          </p:cNvSpPr>
          <p:nvPr>
            <p:ph idx="1"/>
          </p:nvPr>
        </p:nvSpPr>
        <p:spPr>
          <a:xfrm>
            <a:off x="885825" y="1839432"/>
            <a:ext cx="11221310" cy="4603898"/>
          </a:xfrm>
        </p:spPr>
        <p:txBody>
          <a:bodyPr>
            <a:normAutofit fontScale="92500" lnSpcReduction="10000"/>
          </a:bodyPr>
          <a:lstStyle/>
          <a:p>
            <a:r>
              <a:rPr lang="en-US" sz="2400" b="0" i="0" dirty="0">
                <a:solidFill>
                  <a:schemeClr val="tx1">
                    <a:alpha val="60000"/>
                  </a:schemeClr>
                </a:solidFill>
                <a:effectLst/>
                <a:latin typeface="LMSans10-Regular"/>
              </a:rPr>
              <a:t>First we define the moving from a point P on an elliptic curve to 2P.</a:t>
            </a:r>
          </a:p>
          <a:p>
            <a:r>
              <a:rPr lang="en-US" sz="2400" b="0" i="0" dirty="0">
                <a:solidFill>
                  <a:schemeClr val="tx1">
                    <a:alpha val="60000"/>
                  </a:schemeClr>
                </a:solidFill>
                <a:effectLst/>
                <a:latin typeface="LMSans10-Regular"/>
              </a:rPr>
              <a:t>find the tangent to the point P and use this to find 2P</a:t>
            </a:r>
          </a:p>
          <a:p>
            <a:r>
              <a:rPr lang="en-US" sz="2400" b="0" i="0" dirty="0">
                <a:solidFill>
                  <a:schemeClr val="tx1">
                    <a:alpha val="60000"/>
                  </a:schemeClr>
                </a:solidFill>
                <a:effectLst/>
                <a:latin typeface="LMSans10-Regular"/>
              </a:rPr>
              <a:t>This tangent will be defined with a slope (s) and with a gradient in the form of a/b.</a:t>
            </a:r>
          </a:p>
          <a:p>
            <a:r>
              <a:rPr lang="en-US" sz="2400" b="0" i="0" dirty="0">
                <a:solidFill>
                  <a:schemeClr val="tx1">
                    <a:alpha val="60000"/>
                  </a:schemeClr>
                </a:solidFill>
                <a:effectLst/>
                <a:latin typeface="LMSans10-Regular"/>
              </a:rPr>
              <a:t>For this we must find the modular inverse of b</a:t>
            </a:r>
          </a:p>
          <a:p>
            <a:r>
              <a:rPr lang="en-US" sz="2400" b="0" i="0" dirty="0">
                <a:solidFill>
                  <a:schemeClr val="tx1">
                    <a:alpha val="60000"/>
                  </a:schemeClr>
                </a:solidFill>
                <a:effectLst/>
                <a:latin typeface="LMSans10-Regular"/>
              </a:rPr>
              <a:t>If we cannot find the modular inverse of b, a factor of N is </a:t>
            </a:r>
            <a:r>
              <a:rPr lang="en-US" sz="2400" b="0" i="0" dirty="0" err="1">
                <a:solidFill>
                  <a:schemeClr val="tx1">
                    <a:alpha val="60000"/>
                  </a:schemeClr>
                </a:solidFill>
                <a:effectLst/>
                <a:latin typeface="LMSans10-Regular"/>
              </a:rPr>
              <a:t>gcd</a:t>
            </a:r>
            <a:r>
              <a:rPr lang="en-US" sz="2400" b="0" i="0" dirty="0">
                <a:solidFill>
                  <a:schemeClr val="tx1">
                    <a:alpha val="60000"/>
                  </a:schemeClr>
                </a:solidFill>
                <a:effectLst/>
                <a:latin typeface="LMSans10-Regular"/>
              </a:rPr>
              <a:t>(</a:t>
            </a:r>
            <a:r>
              <a:rPr lang="en-US" sz="2400" b="0" i="0" dirty="0" err="1">
                <a:solidFill>
                  <a:schemeClr val="tx1">
                    <a:alpha val="60000"/>
                  </a:schemeClr>
                </a:solidFill>
                <a:effectLst/>
                <a:latin typeface="LMSans10-Regular"/>
              </a:rPr>
              <a:t>N,b</a:t>
            </a:r>
            <a:r>
              <a:rPr lang="en-US" sz="2400" b="0" i="0" dirty="0">
                <a:solidFill>
                  <a:schemeClr val="tx1">
                    <a:alpha val="60000"/>
                  </a:schemeClr>
                </a:solidFill>
                <a:effectLst/>
                <a:latin typeface="LMSans10-Regular"/>
              </a:rPr>
              <a:t>)</a:t>
            </a:r>
          </a:p>
          <a:p>
            <a:r>
              <a:rPr lang="en-US" sz="2400" b="0" i="0" dirty="0">
                <a:solidFill>
                  <a:schemeClr val="tx1">
                    <a:alpha val="60000"/>
                  </a:schemeClr>
                </a:solidFill>
                <a:effectLst/>
                <a:latin typeface="LMSans10-Regular"/>
              </a:rPr>
              <a:t>Our curve is </a:t>
            </a:r>
            <a:r>
              <a:rPr lang="en-US" sz="2400" b="0" i="1" dirty="0">
                <a:solidFill>
                  <a:schemeClr val="tx1">
                    <a:alpha val="60000"/>
                  </a:schemeClr>
                </a:solidFill>
                <a:effectLst/>
                <a:latin typeface="LMSans10-Oblique"/>
              </a:rPr>
              <a:t>y^</a:t>
            </a:r>
            <a:r>
              <a:rPr lang="en-US" sz="2400" b="0" i="0" dirty="0">
                <a:solidFill>
                  <a:schemeClr val="tx1">
                    <a:alpha val="60000"/>
                  </a:schemeClr>
                </a:solidFill>
                <a:effectLst/>
                <a:latin typeface="LMSans8-Regular"/>
              </a:rPr>
              <a:t>2 </a:t>
            </a:r>
            <a:r>
              <a:rPr lang="en-US" sz="2400" b="0" i="0" dirty="0">
                <a:solidFill>
                  <a:schemeClr val="tx1">
                    <a:alpha val="60000"/>
                  </a:schemeClr>
                </a:solidFill>
                <a:effectLst/>
                <a:latin typeface="LMSans10-Regular"/>
              </a:rPr>
              <a:t>= </a:t>
            </a:r>
            <a:r>
              <a:rPr lang="en-US" sz="2400" b="0" i="1" dirty="0">
                <a:solidFill>
                  <a:schemeClr val="tx1">
                    <a:alpha val="60000"/>
                  </a:schemeClr>
                </a:solidFill>
                <a:effectLst/>
                <a:latin typeface="LMSans10-Oblique"/>
              </a:rPr>
              <a:t>x^</a:t>
            </a:r>
            <a:r>
              <a:rPr lang="en-US" sz="2400" b="0" i="0" dirty="0">
                <a:solidFill>
                  <a:schemeClr val="tx1">
                    <a:alpha val="60000"/>
                  </a:schemeClr>
                </a:solidFill>
                <a:effectLst/>
                <a:latin typeface="LMSans8-Regular"/>
              </a:rPr>
              <a:t>3 </a:t>
            </a:r>
            <a:r>
              <a:rPr lang="en-US" sz="2400" b="0" i="0" dirty="0">
                <a:solidFill>
                  <a:schemeClr val="tx1">
                    <a:alpha val="60000"/>
                  </a:schemeClr>
                </a:solidFill>
                <a:effectLst/>
                <a:latin typeface="LMSans10-Regular"/>
              </a:rPr>
              <a:t>+ </a:t>
            </a:r>
            <a:r>
              <a:rPr lang="en-US" sz="2400" b="0" i="1" dirty="0">
                <a:solidFill>
                  <a:schemeClr val="tx1">
                    <a:alpha val="60000"/>
                  </a:schemeClr>
                </a:solidFill>
                <a:effectLst/>
                <a:latin typeface="LMSans10-Oblique"/>
              </a:rPr>
              <a:t>ax </a:t>
            </a:r>
            <a:r>
              <a:rPr lang="en-US" sz="2400" b="0" i="0" dirty="0">
                <a:solidFill>
                  <a:schemeClr val="tx1">
                    <a:alpha val="60000"/>
                  </a:schemeClr>
                </a:solidFill>
                <a:effectLst/>
                <a:latin typeface="LMSans10-Regular"/>
              </a:rPr>
              <a:t>+ </a:t>
            </a:r>
            <a:r>
              <a:rPr lang="en-US" sz="2400" b="0" i="1" dirty="0">
                <a:solidFill>
                  <a:schemeClr val="tx1">
                    <a:alpha val="60000"/>
                  </a:schemeClr>
                </a:solidFill>
                <a:effectLst/>
                <a:latin typeface="LMSans10-Oblique"/>
              </a:rPr>
              <a:t>b</a:t>
            </a:r>
          </a:p>
          <a:p>
            <a:r>
              <a:rPr lang="en-US" sz="2400" b="0" i="0" dirty="0">
                <a:solidFill>
                  <a:schemeClr val="tx1">
                    <a:alpha val="60000"/>
                  </a:schemeClr>
                </a:solidFill>
                <a:effectLst/>
                <a:latin typeface="LMSans10-Regular"/>
              </a:rPr>
              <a:t>The slope (s) will be: </a:t>
            </a:r>
            <a:r>
              <a:rPr lang="en-US" sz="2400" b="0" i="1" dirty="0">
                <a:solidFill>
                  <a:schemeClr val="tx1">
                    <a:alpha val="60000"/>
                  </a:schemeClr>
                </a:solidFill>
                <a:effectLst/>
                <a:latin typeface="LMSans10-Oblique"/>
              </a:rPr>
              <a:t>s </a:t>
            </a:r>
            <a:r>
              <a:rPr lang="en-US" sz="2400" b="0" i="0" dirty="0">
                <a:solidFill>
                  <a:schemeClr val="tx1">
                    <a:alpha val="60000"/>
                  </a:schemeClr>
                </a:solidFill>
                <a:effectLst/>
                <a:latin typeface="LMSans10-Regular"/>
              </a:rPr>
              <a:t>= (3</a:t>
            </a:r>
            <a:r>
              <a:rPr lang="en-US" sz="2400" b="0" i="1" dirty="0">
                <a:solidFill>
                  <a:schemeClr val="tx1">
                    <a:alpha val="60000"/>
                  </a:schemeClr>
                </a:solidFill>
                <a:effectLst/>
                <a:latin typeface="LMSans10-Oblique"/>
              </a:rPr>
              <a:t>x^</a:t>
            </a:r>
            <a:r>
              <a:rPr lang="en-US" sz="2400" b="0" i="0" dirty="0">
                <a:solidFill>
                  <a:schemeClr val="tx1">
                    <a:alpha val="60000"/>
                  </a:schemeClr>
                </a:solidFill>
                <a:effectLst/>
                <a:latin typeface="LMSans8-Regular"/>
              </a:rPr>
              <a:t>2 </a:t>
            </a:r>
            <a:r>
              <a:rPr lang="en-US" sz="2400" b="0" i="0" dirty="0">
                <a:solidFill>
                  <a:schemeClr val="tx1">
                    <a:alpha val="60000"/>
                  </a:schemeClr>
                </a:solidFill>
                <a:effectLst/>
                <a:latin typeface="LMSans10-Regular"/>
              </a:rPr>
              <a:t>+ </a:t>
            </a:r>
            <a:r>
              <a:rPr lang="en-US" sz="2400" b="0" i="1" dirty="0">
                <a:solidFill>
                  <a:schemeClr val="tx1">
                    <a:alpha val="60000"/>
                  </a:schemeClr>
                </a:solidFill>
                <a:effectLst/>
                <a:latin typeface="LMSans10-Oblique"/>
              </a:rPr>
              <a:t>a</a:t>
            </a:r>
            <a:r>
              <a:rPr lang="en-US" sz="2400" b="0" i="0" dirty="0">
                <a:solidFill>
                  <a:schemeClr val="tx1">
                    <a:alpha val="60000"/>
                  </a:schemeClr>
                </a:solidFill>
                <a:effectLst/>
                <a:latin typeface="LMSans10-Regular"/>
              </a:rPr>
              <a:t>)</a:t>
            </a:r>
            <a:r>
              <a:rPr lang="en-US" sz="2400" b="0" i="1" dirty="0">
                <a:solidFill>
                  <a:schemeClr val="tx1">
                    <a:alpha val="60000"/>
                  </a:schemeClr>
                </a:solidFill>
                <a:effectLst/>
                <a:latin typeface="LMMathItalic10-Regular"/>
              </a:rPr>
              <a:t>/</a:t>
            </a:r>
            <a:r>
              <a:rPr lang="en-US" sz="2400" b="0" i="0" dirty="0">
                <a:solidFill>
                  <a:schemeClr val="tx1">
                    <a:alpha val="60000"/>
                  </a:schemeClr>
                </a:solidFill>
                <a:effectLst/>
                <a:latin typeface="LMSans10-Regular"/>
              </a:rPr>
              <a:t>(2</a:t>
            </a:r>
            <a:r>
              <a:rPr lang="en-US" sz="2400" b="0" i="1" dirty="0">
                <a:solidFill>
                  <a:schemeClr val="tx1">
                    <a:alpha val="60000"/>
                  </a:schemeClr>
                </a:solidFill>
                <a:effectLst/>
                <a:latin typeface="LMSans10-Oblique"/>
              </a:rPr>
              <a:t>y</a:t>
            </a:r>
            <a:r>
              <a:rPr lang="en-US" sz="2400" b="0" i="0" dirty="0">
                <a:solidFill>
                  <a:schemeClr val="tx1">
                    <a:alpha val="60000"/>
                  </a:schemeClr>
                </a:solidFill>
                <a:effectLst/>
                <a:latin typeface="LMSans10-Regular"/>
              </a:rPr>
              <a:t>)</a:t>
            </a:r>
          </a:p>
          <a:p>
            <a:r>
              <a:rPr lang="en-US" sz="2400" b="0" i="0" dirty="0">
                <a:solidFill>
                  <a:schemeClr val="tx1">
                    <a:alpha val="60000"/>
                  </a:schemeClr>
                </a:solidFill>
                <a:effectLst/>
                <a:latin typeface="LMSans10-Regular"/>
              </a:rPr>
              <a:t>pick a random point </a:t>
            </a:r>
            <a:r>
              <a:rPr lang="en-US" sz="2400" b="0" i="1" dirty="0">
                <a:solidFill>
                  <a:schemeClr val="tx1">
                    <a:alpha val="60000"/>
                  </a:schemeClr>
                </a:solidFill>
                <a:effectLst/>
                <a:latin typeface="LMSans10-Oblique"/>
              </a:rPr>
              <a:t>P </a:t>
            </a:r>
            <a:r>
              <a:rPr lang="en-US" sz="2400" b="0" i="0" dirty="0">
                <a:solidFill>
                  <a:schemeClr val="tx1">
                    <a:alpha val="60000"/>
                  </a:schemeClr>
                </a:solidFill>
                <a:effectLst/>
                <a:latin typeface="LMSans10-Regular"/>
              </a:rPr>
              <a:t>= (</a:t>
            </a:r>
            <a:r>
              <a:rPr lang="en-US" sz="2400" b="0" i="1" dirty="0">
                <a:solidFill>
                  <a:schemeClr val="tx1">
                    <a:alpha val="60000"/>
                  </a:schemeClr>
                </a:solidFill>
                <a:effectLst/>
                <a:latin typeface="LMSans10-Oblique"/>
              </a:rPr>
              <a:t>x</a:t>
            </a:r>
            <a:r>
              <a:rPr lang="en-US" sz="2400" b="0" i="0" dirty="0">
                <a:solidFill>
                  <a:schemeClr val="tx1">
                    <a:alpha val="60000"/>
                  </a:schemeClr>
                </a:solidFill>
                <a:effectLst/>
                <a:latin typeface="LMSans10-Regular"/>
              </a:rPr>
              <a:t>0</a:t>
            </a:r>
            <a:r>
              <a:rPr lang="en-US" sz="2400" b="0" i="1" dirty="0">
                <a:solidFill>
                  <a:schemeClr val="tx1">
                    <a:alpha val="60000"/>
                  </a:schemeClr>
                </a:solidFill>
                <a:effectLst/>
                <a:latin typeface="LMMathItalic10-Regular"/>
              </a:rPr>
              <a:t>, </a:t>
            </a:r>
            <a:r>
              <a:rPr lang="en-US" sz="2400" b="0" i="1" dirty="0">
                <a:solidFill>
                  <a:schemeClr val="tx1">
                    <a:alpha val="60000"/>
                  </a:schemeClr>
                </a:solidFill>
                <a:effectLst/>
                <a:latin typeface="LMSans10-Oblique"/>
              </a:rPr>
              <a:t>y</a:t>
            </a:r>
            <a:r>
              <a:rPr lang="en-US" sz="2400" b="0" i="0" dirty="0">
                <a:solidFill>
                  <a:schemeClr val="tx1">
                    <a:alpha val="60000"/>
                  </a:schemeClr>
                </a:solidFill>
                <a:effectLst/>
                <a:latin typeface="LMSans10-Regular"/>
              </a:rPr>
              <a:t>0) on an elliptic curve</a:t>
            </a:r>
          </a:p>
          <a:p>
            <a:r>
              <a:rPr lang="en-US" sz="2400" b="0" i="0" dirty="0">
                <a:solidFill>
                  <a:schemeClr val="tx1">
                    <a:alpha val="60000"/>
                  </a:schemeClr>
                </a:solidFill>
                <a:effectLst/>
                <a:latin typeface="LMSans10-Regular"/>
              </a:rPr>
              <a:t>We also select a random value of A and then calculate:</a:t>
            </a:r>
            <a:br>
              <a:rPr lang="en-US" sz="2400" b="0" i="0" dirty="0">
                <a:solidFill>
                  <a:schemeClr val="tx1">
                    <a:alpha val="60000"/>
                  </a:schemeClr>
                </a:solidFill>
                <a:effectLst/>
                <a:latin typeface="LMSans10-Regular"/>
              </a:rPr>
            </a:br>
            <a:r>
              <a:rPr lang="en-US" sz="2400" b="0" i="1" dirty="0">
                <a:solidFill>
                  <a:schemeClr val="tx1">
                    <a:alpha val="60000"/>
                  </a:schemeClr>
                </a:solidFill>
                <a:effectLst/>
                <a:latin typeface="LMSans10-Oblique"/>
              </a:rPr>
              <a:t>B </a:t>
            </a:r>
            <a:r>
              <a:rPr lang="en-US" sz="2400" b="0" i="0" dirty="0">
                <a:solidFill>
                  <a:schemeClr val="tx1">
                    <a:alpha val="60000"/>
                  </a:schemeClr>
                </a:solidFill>
                <a:effectLst/>
                <a:latin typeface="LMSans10-Regular"/>
              </a:rPr>
              <a:t>= </a:t>
            </a:r>
            <a:r>
              <a:rPr lang="en-US" sz="2400" b="0" i="1" dirty="0">
                <a:solidFill>
                  <a:schemeClr val="tx1">
                    <a:alpha val="60000"/>
                  </a:schemeClr>
                </a:solidFill>
                <a:effectLst/>
                <a:latin typeface="LMSans10-Oblique"/>
              </a:rPr>
              <a:t>y</a:t>
            </a:r>
            <a:r>
              <a:rPr lang="en-US" sz="2400" b="0" i="0" dirty="0">
                <a:solidFill>
                  <a:schemeClr val="tx1">
                    <a:alpha val="60000"/>
                  </a:schemeClr>
                </a:solidFill>
                <a:effectLst/>
                <a:latin typeface="LMSans10-Regular"/>
              </a:rPr>
              <a:t>0</a:t>
            </a:r>
            <a:r>
              <a:rPr lang="en-US" sz="2400" b="0" i="1" dirty="0">
                <a:solidFill>
                  <a:schemeClr val="tx1">
                    <a:alpha val="60000"/>
                  </a:schemeClr>
                </a:solidFill>
                <a:effectLst/>
                <a:latin typeface="LMSans10-Oblique"/>
              </a:rPr>
              <a:t>^</a:t>
            </a:r>
            <a:r>
              <a:rPr lang="en-US" sz="2400" b="0" i="0" dirty="0">
                <a:solidFill>
                  <a:schemeClr val="tx1">
                    <a:alpha val="60000"/>
                  </a:schemeClr>
                </a:solidFill>
                <a:effectLst/>
                <a:latin typeface="LMSans8-Regular"/>
              </a:rPr>
              <a:t>2 </a:t>
            </a:r>
            <a:r>
              <a:rPr lang="en-US" sz="2400" b="0" i="1" dirty="0">
                <a:solidFill>
                  <a:schemeClr val="tx1">
                    <a:alpha val="60000"/>
                  </a:schemeClr>
                </a:solidFill>
                <a:effectLst/>
                <a:latin typeface="LMMathSymbols10-Regular"/>
              </a:rPr>
              <a:t>- </a:t>
            </a:r>
            <a:r>
              <a:rPr lang="en-US" sz="2400" b="0" i="1" dirty="0">
                <a:solidFill>
                  <a:schemeClr val="tx1">
                    <a:alpha val="60000"/>
                  </a:schemeClr>
                </a:solidFill>
                <a:effectLst/>
                <a:latin typeface="LMSans10-Oblique"/>
              </a:rPr>
              <a:t>x</a:t>
            </a:r>
            <a:r>
              <a:rPr lang="en-US" sz="2400" b="0" i="0" dirty="0">
                <a:solidFill>
                  <a:schemeClr val="tx1">
                    <a:alpha val="60000"/>
                  </a:schemeClr>
                </a:solidFill>
                <a:effectLst/>
                <a:latin typeface="LMSans10-Regular"/>
              </a:rPr>
              <a:t>0</a:t>
            </a:r>
            <a:r>
              <a:rPr lang="en-US" sz="2400" b="0" i="1" dirty="0">
                <a:solidFill>
                  <a:schemeClr val="tx1">
                    <a:alpha val="60000"/>
                  </a:schemeClr>
                </a:solidFill>
                <a:effectLst/>
                <a:latin typeface="LMSans10-Oblique"/>
              </a:rPr>
              <a:t>^</a:t>
            </a:r>
            <a:r>
              <a:rPr lang="en-US" sz="2400" b="0" i="0" dirty="0">
                <a:solidFill>
                  <a:schemeClr val="tx1">
                    <a:alpha val="60000"/>
                  </a:schemeClr>
                </a:solidFill>
                <a:effectLst/>
                <a:latin typeface="LMSans8-Regular"/>
              </a:rPr>
              <a:t>3 </a:t>
            </a:r>
            <a:r>
              <a:rPr lang="en-US" sz="2400" b="0" i="1" dirty="0">
                <a:solidFill>
                  <a:schemeClr val="tx1">
                    <a:alpha val="60000"/>
                  </a:schemeClr>
                </a:solidFill>
                <a:effectLst/>
                <a:latin typeface="LMMathSymbols10-Regular"/>
              </a:rPr>
              <a:t>- </a:t>
            </a:r>
            <a:r>
              <a:rPr lang="en-US" sz="2400" b="0" i="1" dirty="0">
                <a:solidFill>
                  <a:schemeClr val="tx1">
                    <a:alpha val="60000"/>
                  </a:schemeClr>
                </a:solidFill>
                <a:effectLst/>
                <a:latin typeface="LMSans10-Oblique"/>
              </a:rPr>
              <a:t>Ax </a:t>
            </a:r>
            <a:r>
              <a:rPr lang="en-US" sz="2400" b="0" i="0" dirty="0">
                <a:solidFill>
                  <a:schemeClr val="tx1">
                    <a:alpha val="60000"/>
                  </a:schemeClr>
                </a:solidFill>
                <a:effectLst/>
                <a:latin typeface="LMSans10-Regular"/>
              </a:rPr>
              <a:t>(</a:t>
            </a:r>
            <a:r>
              <a:rPr lang="en-US" sz="2400" b="0" i="1" dirty="0">
                <a:solidFill>
                  <a:schemeClr val="tx1">
                    <a:alpha val="60000"/>
                  </a:schemeClr>
                </a:solidFill>
                <a:effectLst/>
                <a:latin typeface="LMSans10-Oblique"/>
              </a:rPr>
              <a:t>mod N</a:t>
            </a:r>
            <a:r>
              <a:rPr lang="en-US" sz="2400" b="0" i="0" dirty="0">
                <a:solidFill>
                  <a:schemeClr val="tx1">
                    <a:alpha val="60000"/>
                  </a:schemeClr>
                </a:solidFill>
                <a:effectLst/>
                <a:latin typeface="LMSans10-Regular"/>
              </a:rPr>
              <a:t>)</a:t>
            </a:r>
          </a:p>
          <a:p>
            <a:r>
              <a:rPr lang="en-US" sz="2400" b="0" i="0" dirty="0">
                <a:solidFill>
                  <a:schemeClr val="tx1">
                    <a:alpha val="60000"/>
                  </a:schemeClr>
                </a:solidFill>
                <a:effectLst/>
                <a:latin typeface="LMSans10-Regular"/>
              </a:rPr>
              <a:t>For two points on the curve: </a:t>
            </a:r>
            <a:r>
              <a:rPr lang="en-US" sz="2400" b="0" i="1" dirty="0">
                <a:solidFill>
                  <a:schemeClr val="tx1">
                    <a:alpha val="60000"/>
                  </a:schemeClr>
                </a:solidFill>
                <a:effectLst/>
                <a:latin typeface="LMSans10-Oblique"/>
              </a:rPr>
              <a:t>P </a:t>
            </a:r>
            <a:r>
              <a:rPr lang="en-US" sz="2400" b="0" i="0" dirty="0">
                <a:solidFill>
                  <a:schemeClr val="tx1">
                    <a:alpha val="60000"/>
                  </a:schemeClr>
                </a:solidFill>
                <a:effectLst/>
                <a:latin typeface="LMSans10-Regular"/>
              </a:rPr>
              <a:t>= (</a:t>
            </a:r>
            <a:r>
              <a:rPr lang="en-US" sz="2400" b="0" i="1" dirty="0">
                <a:solidFill>
                  <a:schemeClr val="tx1">
                    <a:alpha val="60000"/>
                  </a:schemeClr>
                </a:solidFill>
                <a:effectLst/>
                <a:latin typeface="LMSans10-Oblique"/>
              </a:rPr>
              <a:t>Px</a:t>
            </a:r>
            <a:r>
              <a:rPr lang="en-US" sz="2400" b="0" i="1" dirty="0">
                <a:solidFill>
                  <a:schemeClr val="tx1">
                    <a:alpha val="60000"/>
                  </a:schemeClr>
                </a:solidFill>
                <a:effectLst/>
                <a:latin typeface="LMMathItalic10-Regular"/>
              </a:rPr>
              <a:t>, </a:t>
            </a:r>
            <a:r>
              <a:rPr lang="en-US" sz="2400" b="0" i="1" dirty="0" err="1">
                <a:solidFill>
                  <a:schemeClr val="tx1">
                    <a:alpha val="60000"/>
                  </a:schemeClr>
                </a:solidFill>
                <a:effectLst/>
                <a:latin typeface="LMSans10-Oblique"/>
              </a:rPr>
              <a:t>Py</a:t>
            </a:r>
            <a:r>
              <a:rPr lang="en-US" sz="2400" b="0" i="0" dirty="0">
                <a:solidFill>
                  <a:schemeClr val="tx1">
                    <a:alpha val="60000"/>
                  </a:schemeClr>
                </a:solidFill>
                <a:effectLst/>
                <a:latin typeface="LMSans10-Regular"/>
              </a:rPr>
              <a:t>) and </a:t>
            </a:r>
            <a:r>
              <a:rPr lang="en-US" sz="2400" b="0" i="1" dirty="0">
                <a:solidFill>
                  <a:schemeClr val="tx1">
                    <a:alpha val="60000"/>
                  </a:schemeClr>
                </a:solidFill>
                <a:effectLst/>
                <a:latin typeface="LMSans10-Oblique"/>
              </a:rPr>
              <a:t>Q </a:t>
            </a:r>
            <a:r>
              <a:rPr lang="en-US" sz="2400" b="0" i="0" dirty="0">
                <a:solidFill>
                  <a:schemeClr val="tx1">
                    <a:alpha val="60000"/>
                  </a:schemeClr>
                </a:solidFill>
                <a:effectLst/>
                <a:latin typeface="LMSans10-Regular"/>
              </a:rPr>
              <a:t>= (</a:t>
            </a:r>
            <a:r>
              <a:rPr lang="en-US" sz="2400" b="0" i="1" dirty="0" err="1">
                <a:solidFill>
                  <a:schemeClr val="tx1">
                    <a:alpha val="60000"/>
                  </a:schemeClr>
                </a:solidFill>
                <a:effectLst/>
                <a:latin typeface="LMSans10-Oblique"/>
              </a:rPr>
              <a:t>Qx</a:t>
            </a:r>
            <a:r>
              <a:rPr lang="en-US" sz="2400" b="0" i="1" dirty="0">
                <a:solidFill>
                  <a:schemeClr val="tx1">
                    <a:alpha val="60000"/>
                  </a:schemeClr>
                </a:solidFill>
                <a:effectLst/>
                <a:latin typeface="LMMathItalic10-Regular"/>
              </a:rPr>
              <a:t>, </a:t>
            </a:r>
            <a:r>
              <a:rPr lang="en-US" sz="2400" b="0" i="1" dirty="0" err="1">
                <a:solidFill>
                  <a:schemeClr val="tx1">
                    <a:alpha val="60000"/>
                  </a:schemeClr>
                </a:solidFill>
                <a:effectLst/>
                <a:latin typeface="LMSans10-Oblique"/>
              </a:rPr>
              <a:t>Qy</a:t>
            </a:r>
            <a:r>
              <a:rPr lang="en-US" sz="2400" b="0" i="0" dirty="0">
                <a:solidFill>
                  <a:schemeClr val="tx1">
                    <a:alpha val="60000"/>
                  </a:schemeClr>
                </a:solidFill>
                <a:effectLst/>
                <a:latin typeface="LMSans10-Regular"/>
              </a:rPr>
              <a:t>) , the slope of the line between them will be: </a:t>
            </a:r>
            <a:r>
              <a:rPr lang="en-US" sz="2400" b="0" i="1" dirty="0">
                <a:solidFill>
                  <a:schemeClr val="tx1">
                    <a:alpha val="60000"/>
                  </a:schemeClr>
                </a:solidFill>
                <a:effectLst/>
                <a:latin typeface="LMSans10-Oblique"/>
              </a:rPr>
              <a:t>s </a:t>
            </a:r>
            <a:r>
              <a:rPr lang="en-US" sz="2400" b="0" i="0" dirty="0">
                <a:solidFill>
                  <a:schemeClr val="tx1">
                    <a:alpha val="60000"/>
                  </a:schemeClr>
                </a:solidFill>
                <a:effectLst/>
                <a:latin typeface="LMSans10-Regular"/>
              </a:rPr>
              <a:t>= (</a:t>
            </a:r>
            <a:r>
              <a:rPr lang="en-US" sz="2400" b="0" i="1" dirty="0" err="1">
                <a:solidFill>
                  <a:schemeClr val="tx1">
                    <a:alpha val="60000"/>
                  </a:schemeClr>
                </a:solidFill>
                <a:effectLst/>
                <a:latin typeface="LMSans10-Oblique"/>
              </a:rPr>
              <a:t>Py</a:t>
            </a:r>
            <a:r>
              <a:rPr lang="en-US" sz="2400" b="0" i="1" dirty="0">
                <a:solidFill>
                  <a:schemeClr val="tx1">
                    <a:alpha val="60000"/>
                  </a:schemeClr>
                </a:solidFill>
                <a:effectLst/>
                <a:latin typeface="LMSans10-Oblique"/>
              </a:rPr>
              <a:t> </a:t>
            </a:r>
            <a:r>
              <a:rPr lang="en-US" sz="2400" b="0" i="1" dirty="0">
                <a:solidFill>
                  <a:schemeClr val="tx1">
                    <a:alpha val="60000"/>
                  </a:schemeClr>
                </a:solidFill>
                <a:effectLst/>
                <a:latin typeface="LMMathSymbols10-Regular"/>
              </a:rPr>
              <a:t>- </a:t>
            </a:r>
            <a:r>
              <a:rPr lang="en-US" sz="2400" b="0" i="1" dirty="0" err="1">
                <a:solidFill>
                  <a:schemeClr val="tx1">
                    <a:alpha val="60000"/>
                  </a:schemeClr>
                </a:solidFill>
                <a:effectLst/>
                <a:latin typeface="LMSans10-Oblique"/>
              </a:rPr>
              <a:t>Qy</a:t>
            </a:r>
            <a:r>
              <a:rPr lang="en-US" sz="2400" b="0" i="0" dirty="0">
                <a:solidFill>
                  <a:schemeClr val="tx1">
                    <a:alpha val="60000"/>
                  </a:schemeClr>
                </a:solidFill>
                <a:effectLst/>
                <a:latin typeface="LMSans10-Regular"/>
              </a:rPr>
              <a:t>)(</a:t>
            </a:r>
            <a:r>
              <a:rPr lang="en-US" sz="2400" b="0" i="1" dirty="0">
                <a:solidFill>
                  <a:schemeClr val="tx1">
                    <a:alpha val="60000"/>
                  </a:schemeClr>
                </a:solidFill>
                <a:effectLst/>
                <a:latin typeface="LMSans10-Oblique"/>
              </a:rPr>
              <a:t>Px </a:t>
            </a:r>
            <a:r>
              <a:rPr lang="en-US" sz="2400" b="0" i="1" dirty="0">
                <a:solidFill>
                  <a:schemeClr val="tx1">
                    <a:alpha val="60000"/>
                  </a:schemeClr>
                </a:solidFill>
                <a:effectLst/>
                <a:latin typeface="LMMathSymbols10-Regular"/>
              </a:rPr>
              <a:t>- </a:t>
            </a:r>
            <a:r>
              <a:rPr lang="en-US" sz="2400" b="0" i="1" dirty="0" err="1">
                <a:solidFill>
                  <a:schemeClr val="tx1">
                    <a:alpha val="60000"/>
                  </a:schemeClr>
                </a:solidFill>
                <a:effectLst/>
                <a:latin typeface="LMSans10-Oblique"/>
              </a:rPr>
              <a:t>Qx</a:t>
            </a:r>
            <a:r>
              <a:rPr lang="en-US" sz="2400" b="0" i="0" dirty="0">
                <a:solidFill>
                  <a:schemeClr val="tx1">
                    <a:alpha val="60000"/>
                  </a:schemeClr>
                </a:solidFill>
                <a:effectLst/>
                <a:latin typeface="LMSans10-Regular"/>
              </a:rPr>
              <a:t>)</a:t>
            </a:r>
            <a:r>
              <a:rPr lang="en-US" sz="2400" dirty="0">
                <a:solidFill>
                  <a:schemeClr val="tx1">
                    <a:alpha val="60000"/>
                  </a:schemeClr>
                </a:solidFill>
              </a:rPr>
              <a:t> </a:t>
            </a:r>
            <a:br>
              <a:rPr lang="en-US" sz="1100" dirty="0">
                <a:solidFill>
                  <a:schemeClr val="tx1">
                    <a:alpha val="60000"/>
                  </a:schemeClr>
                </a:solidFill>
              </a:rPr>
            </a:br>
            <a:endParaRPr lang="en-US" sz="1100" dirty="0">
              <a:solidFill>
                <a:schemeClr val="tx1">
                  <a:alpha val="60000"/>
                </a:schemeClr>
              </a:solidFill>
            </a:endParaRPr>
          </a:p>
        </p:txBody>
      </p:sp>
      <p:pic>
        <p:nvPicPr>
          <p:cNvPr id="10" name="Picture 9" descr="A picture containing text&#10;&#10;Description automatically generated">
            <a:extLst>
              <a:ext uri="{FF2B5EF4-FFF2-40B4-BE49-F238E27FC236}">
                <a16:creationId xmlns:a16="http://schemas.microsoft.com/office/drawing/2014/main" id="{ACE9EE02-7B7C-5541-A0EC-D165F034FFBC}"/>
              </a:ext>
            </a:extLst>
          </p:cNvPr>
          <p:cNvPicPr>
            <a:picLocks noChangeAspect="1"/>
          </p:cNvPicPr>
          <p:nvPr/>
        </p:nvPicPr>
        <p:blipFill>
          <a:blip r:embed="rId2"/>
          <a:stretch>
            <a:fillRect/>
          </a:stretch>
        </p:blipFill>
        <p:spPr>
          <a:xfrm>
            <a:off x="9371280" y="0"/>
            <a:ext cx="2820720" cy="1159200"/>
          </a:xfrm>
          <a:prstGeom prst="rect">
            <a:avLst/>
          </a:prstGeom>
        </p:spPr>
      </p:pic>
      <p:sp>
        <p:nvSpPr>
          <p:cNvPr id="5" name="Slide Number Placeholder 4">
            <a:extLst>
              <a:ext uri="{FF2B5EF4-FFF2-40B4-BE49-F238E27FC236}">
                <a16:creationId xmlns:a16="http://schemas.microsoft.com/office/drawing/2014/main" id="{1C364799-34E7-5A4C-A613-E8F328314246}"/>
              </a:ext>
            </a:extLst>
          </p:cNvPr>
          <p:cNvSpPr>
            <a:spLocks noGrp="1"/>
          </p:cNvSpPr>
          <p:nvPr>
            <p:ph type="sldNum" sz="quarter" idx="12"/>
          </p:nvPr>
        </p:nvSpPr>
        <p:spPr/>
        <p:txBody>
          <a:bodyPr/>
          <a:lstStyle/>
          <a:p>
            <a:fld id="{C0B91729-795A-AB4F-BD93-8A9FD685D00B}" type="slidenum">
              <a:rPr lang="x-none" smtClean="0"/>
              <a:t>56</a:t>
            </a:fld>
            <a:endParaRPr lang="x-none"/>
          </a:p>
        </p:txBody>
      </p:sp>
    </p:spTree>
    <p:extLst>
      <p:ext uri="{BB962C8B-B14F-4D97-AF65-F5344CB8AC3E}">
        <p14:creationId xmlns:p14="http://schemas.microsoft.com/office/powerpoint/2010/main" val="2940389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C78EB7-A9C0-425B-B1D5-99B52B24C6CE}"/>
              </a:ext>
            </a:extLst>
          </p:cNvPr>
          <p:cNvSpPr>
            <a:spLocks noGrp="1"/>
          </p:cNvSpPr>
          <p:nvPr>
            <p:ph type="title"/>
          </p:nvPr>
        </p:nvSpPr>
        <p:spPr>
          <a:xfrm>
            <a:off x="1271588" y="662400"/>
            <a:ext cx="10055721" cy="1325563"/>
          </a:xfrm>
        </p:spPr>
        <p:txBody>
          <a:bodyPr anchor="t">
            <a:normAutofit/>
          </a:bodyPr>
          <a:lstStyle/>
          <a:p>
            <a:r>
              <a:rPr lang="en-US" b="0" i="0" dirty="0">
                <a:effectLst/>
                <a:latin typeface="LMSans12-Regular"/>
              </a:rPr>
              <a:t>Lenstra’s Algorithm Working 2/2</a:t>
            </a:r>
            <a:endParaRPr lang="en-US" dirty="0"/>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234B2E58-EA23-47F8-B962-02AE7A518325}"/>
              </a:ext>
            </a:extLst>
          </p:cNvPr>
          <p:cNvSpPr>
            <a:spLocks noGrp="1"/>
          </p:cNvSpPr>
          <p:nvPr>
            <p:ph idx="1"/>
          </p:nvPr>
        </p:nvSpPr>
        <p:spPr>
          <a:xfrm>
            <a:off x="1251678" y="1392865"/>
            <a:ext cx="10089112" cy="5465134"/>
          </a:xfrm>
        </p:spPr>
        <p:txBody>
          <a:bodyPr>
            <a:normAutofit lnSpcReduction="10000"/>
          </a:bodyPr>
          <a:lstStyle/>
          <a:p>
            <a:r>
              <a:rPr lang="en-US" sz="2400" b="0" i="0" dirty="0">
                <a:solidFill>
                  <a:schemeClr val="tx1">
                    <a:alpha val="60000"/>
                  </a:schemeClr>
                </a:solidFill>
                <a:effectLst/>
              </a:rPr>
              <a:t>With this we have s in the form of </a:t>
            </a:r>
            <a:r>
              <a:rPr lang="en-US" sz="2400" b="0" i="1" dirty="0">
                <a:solidFill>
                  <a:schemeClr val="tx1">
                    <a:alpha val="60000"/>
                  </a:schemeClr>
                </a:solidFill>
                <a:effectLst/>
              </a:rPr>
              <a:t>a/b</a:t>
            </a:r>
            <a:r>
              <a:rPr lang="en-US" sz="2400" b="0" i="0" dirty="0">
                <a:solidFill>
                  <a:schemeClr val="tx1">
                    <a:alpha val="60000"/>
                  </a:schemeClr>
                </a:solidFill>
                <a:effectLst/>
              </a:rPr>
              <a:t>(</a:t>
            </a:r>
            <a:r>
              <a:rPr lang="en-US" sz="2400" b="0" i="1" dirty="0">
                <a:solidFill>
                  <a:schemeClr val="tx1">
                    <a:alpha val="60000"/>
                  </a:schemeClr>
                </a:solidFill>
                <a:effectLst/>
              </a:rPr>
              <a:t>mod N</a:t>
            </a:r>
            <a:r>
              <a:rPr lang="en-US" sz="2400" b="0" i="0" dirty="0">
                <a:solidFill>
                  <a:schemeClr val="tx1">
                    <a:alpha val="60000"/>
                  </a:schemeClr>
                </a:solidFill>
                <a:effectLst/>
              </a:rPr>
              <a:t>)</a:t>
            </a:r>
          </a:p>
          <a:p>
            <a:r>
              <a:rPr lang="en-US" sz="2400" b="0" i="0" dirty="0">
                <a:solidFill>
                  <a:schemeClr val="tx1">
                    <a:alpha val="60000"/>
                  </a:schemeClr>
                </a:solidFill>
                <a:effectLst/>
              </a:rPr>
              <a:t>Next we define: </a:t>
            </a:r>
            <a:r>
              <a:rPr lang="en-US" sz="2400" b="0" i="1" dirty="0">
                <a:solidFill>
                  <a:schemeClr val="tx1">
                    <a:alpha val="60000"/>
                  </a:schemeClr>
                </a:solidFill>
                <a:effectLst/>
              </a:rPr>
              <a:t>R </a:t>
            </a:r>
            <a:r>
              <a:rPr lang="en-US" sz="2400" b="0" i="0" dirty="0">
                <a:solidFill>
                  <a:schemeClr val="tx1">
                    <a:alpha val="60000"/>
                  </a:schemeClr>
                </a:solidFill>
                <a:effectLst/>
              </a:rPr>
              <a:t>= </a:t>
            </a:r>
            <a:r>
              <a:rPr lang="en-US" sz="2400" b="0" i="1" dirty="0">
                <a:solidFill>
                  <a:schemeClr val="tx1">
                    <a:alpha val="60000"/>
                  </a:schemeClr>
                </a:solidFill>
                <a:effectLst/>
              </a:rPr>
              <a:t>P </a:t>
            </a:r>
            <a:r>
              <a:rPr lang="en-US" sz="2400" b="0" i="0" dirty="0">
                <a:solidFill>
                  <a:schemeClr val="tx1">
                    <a:alpha val="60000"/>
                  </a:schemeClr>
                </a:solidFill>
                <a:effectLst/>
              </a:rPr>
              <a:t>+ </a:t>
            </a:r>
            <a:r>
              <a:rPr lang="en-US" sz="2400" b="0" i="1" dirty="0">
                <a:solidFill>
                  <a:schemeClr val="tx1">
                    <a:alpha val="60000"/>
                  </a:schemeClr>
                </a:solidFill>
                <a:effectLst/>
              </a:rPr>
              <a:t>Q </a:t>
            </a:r>
            <a:r>
              <a:rPr lang="en-US" sz="2400" b="0" i="0" dirty="0">
                <a:solidFill>
                  <a:schemeClr val="tx1">
                    <a:alpha val="60000"/>
                  </a:schemeClr>
                </a:solidFill>
                <a:effectLst/>
              </a:rPr>
              <a:t>= (</a:t>
            </a:r>
            <a:r>
              <a:rPr lang="en-US" sz="2400" b="0" i="1" dirty="0">
                <a:solidFill>
                  <a:schemeClr val="tx1">
                    <a:alpha val="60000"/>
                  </a:schemeClr>
                </a:solidFill>
                <a:effectLst/>
              </a:rPr>
              <a:t>Rx, -Ry</a:t>
            </a:r>
            <a:r>
              <a:rPr lang="en-US" sz="2400" b="0" i="0" dirty="0">
                <a:solidFill>
                  <a:schemeClr val="tx1">
                    <a:alpha val="60000"/>
                  </a:schemeClr>
                </a:solidFill>
                <a:effectLst/>
              </a:rPr>
              <a:t>)</a:t>
            </a:r>
          </a:p>
          <a:p>
            <a:r>
              <a:rPr lang="en-US" sz="2400" b="0" i="0" dirty="0">
                <a:solidFill>
                  <a:schemeClr val="tx1">
                    <a:alpha val="60000"/>
                  </a:schemeClr>
                </a:solidFill>
                <a:effectLst/>
              </a:rPr>
              <a:t>using these :</a:t>
            </a:r>
          </a:p>
          <a:p>
            <a:pPr marL="0" indent="0">
              <a:buNone/>
            </a:pPr>
            <a:br>
              <a:rPr lang="en-US" sz="2400" b="0" i="0" dirty="0">
                <a:solidFill>
                  <a:schemeClr val="tx1">
                    <a:alpha val="60000"/>
                  </a:schemeClr>
                </a:solidFill>
                <a:effectLst/>
              </a:rPr>
            </a:br>
            <a:r>
              <a:rPr lang="en-US" sz="2400" b="0" i="1" dirty="0">
                <a:solidFill>
                  <a:schemeClr val="tx1">
                    <a:alpha val="60000"/>
                  </a:schemeClr>
                </a:solidFill>
                <a:effectLst/>
              </a:rPr>
              <a:t>s </a:t>
            </a:r>
            <a:r>
              <a:rPr lang="en-US" sz="2400" b="0" i="0" dirty="0">
                <a:solidFill>
                  <a:schemeClr val="tx1">
                    <a:alpha val="60000"/>
                  </a:schemeClr>
                </a:solidFill>
                <a:effectLst/>
              </a:rPr>
              <a:t>= (</a:t>
            </a:r>
            <a:r>
              <a:rPr lang="en-US" sz="2400" b="0" i="1" dirty="0">
                <a:solidFill>
                  <a:schemeClr val="tx1">
                    <a:alpha val="60000"/>
                  </a:schemeClr>
                </a:solidFill>
                <a:effectLst/>
              </a:rPr>
              <a:t>Px - </a:t>
            </a:r>
            <a:r>
              <a:rPr lang="en-US" sz="2400" b="0" i="1" dirty="0" err="1">
                <a:solidFill>
                  <a:schemeClr val="tx1">
                    <a:alpha val="60000"/>
                  </a:schemeClr>
                </a:solidFill>
                <a:effectLst/>
              </a:rPr>
              <a:t>Qx</a:t>
            </a:r>
            <a:r>
              <a:rPr lang="en-US" sz="2400" b="0" i="0" dirty="0">
                <a:solidFill>
                  <a:schemeClr val="tx1">
                    <a:alpha val="60000"/>
                  </a:schemeClr>
                </a:solidFill>
                <a:effectLst/>
              </a:rPr>
              <a:t>)(</a:t>
            </a:r>
            <a:r>
              <a:rPr lang="en-US" sz="2400" b="0" i="1" dirty="0" err="1">
                <a:solidFill>
                  <a:schemeClr val="tx1">
                    <a:alpha val="60000"/>
                  </a:schemeClr>
                </a:solidFill>
                <a:effectLst/>
              </a:rPr>
              <a:t>Py</a:t>
            </a:r>
            <a:r>
              <a:rPr lang="en-US" sz="2400" b="0" i="1" dirty="0">
                <a:solidFill>
                  <a:schemeClr val="tx1">
                    <a:alpha val="60000"/>
                  </a:schemeClr>
                </a:solidFill>
                <a:effectLst/>
              </a:rPr>
              <a:t> - </a:t>
            </a:r>
            <a:r>
              <a:rPr lang="en-US" sz="2400" b="0" i="1" dirty="0" err="1">
                <a:solidFill>
                  <a:schemeClr val="tx1">
                    <a:alpha val="60000"/>
                  </a:schemeClr>
                </a:solidFill>
                <a:effectLst/>
              </a:rPr>
              <a:t>Qy</a:t>
            </a:r>
            <a:r>
              <a:rPr lang="en-US" sz="2400" b="0" i="0" dirty="0">
                <a:solidFill>
                  <a:schemeClr val="tx1">
                    <a:alpha val="60000"/>
                  </a:schemeClr>
                </a:solidFill>
                <a:effectLst/>
              </a:rPr>
              <a:t>) (</a:t>
            </a:r>
            <a:r>
              <a:rPr lang="en-US" sz="2400" b="0" i="1" dirty="0">
                <a:solidFill>
                  <a:schemeClr val="tx1">
                    <a:alpha val="60000"/>
                  </a:schemeClr>
                </a:solidFill>
                <a:effectLst/>
              </a:rPr>
              <a:t>mod N</a:t>
            </a:r>
            <a:r>
              <a:rPr lang="en-US" sz="2400" b="0" i="0" dirty="0">
                <a:solidFill>
                  <a:schemeClr val="tx1">
                    <a:alpha val="60000"/>
                  </a:schemeClr>
                </a:solidFill>
                <a:effectLst/>
              </a:rPr>
              <a:t>)</a:t>
            </a:r>
            <a:br>
              <a:rPr lang="en-US" sz="2400" b="0" i="0" dirty="0">
                <a:solidFill>
                  <a:schemeClr val="tx1">
                    <a:alpha val="60000"/>
                  </a:schemeClr>
                </a:solidFill>
                <a:effectLst/>
              </a:rPr>
            </a:br>
            <a:r>
              <a:rPr lang="en-US" sz="2400" b="0" i="1" dirty="0">
                <a:solidFill>
                  <a:schemeClr val="tx1">
                    <a:alpha val="60000"/>
                  </a:schemeClr>
                </a:solidFill>
                <a:effectLst/>
              </a:rPr>
              <a:t>Rx </a:t>
            </a:r>
            <a:r>
              <a:rPr lang="en-US" sz="2400" b="0" i="0" dirty="0">
                <a:solidFill>
                  <a:schemeClr val="tx1">
                    <a:alpha val="60000"/>
                  </a:schemeClr>
                </a:solidFill>
                <a:effectLst/>
              </a:rPr>
              <a:t>= </a:t>
            </a:r>
            <a:r>
              <a:rPr lang="en-US" sz="2400" b="0" i="1" dirty="0">
                <a:solidFill>
                  <a:schemeClr val="tx1">
                    <a:alpha val="60000"/>
                  </a:schemeClr>
                </a:solidFill>
                <a:effectLst/>
              </a:rPr>
              <a:t>s</a:t>
            </a:r>
            <a:r>
              <a:rPr lang="en-US" sz="2400" b="0" i="0" dirty="0">
                <a:solidFill>
                  <a:schemeClr val="tx1">
                    <a:alpha val="60000"/>
                  </a:schemeClr>
                </a:solidFill>
                <a:effectLst/>
              </a:rPr>
              <a:t>2 </a:t>
            </a:r>
            <a:r>
              <a:rPr lang="en-US" sz="2400" b="0" i="1" dirty="0">
                <a:solidFill>
                  <a:schemeClr val="tx1">
                    <a:alpha val="60000"/>
                  </a:schemeClr>
                </a:solidFill>
                <a:effectLst/>
              </a:rPr>
              <a:t>- Px - </a:t>
            </a:r>
            <a:r>
              <a:rPr lang="en-US" sz="2400" b="0" i="1" dirty="0" err="1">
                <a:solidFill>
                  <a:schemeClr val="tx1">
                    <a:alpha val="60000"/>
                  </a:schemeClr>
                </a:solidFill>
                <a:effectLst/>
              </a:rPr>
              <a:t>Qx</a:t>
            </a:r>
            <a:r>
              <a:rPr lang="en-US" sz="2400" b="0" i="1" dirty="0">
                <a:solidFill>
                  <a:schemeClr val="tx1">
                    <a:alpha val="60000"/>
                  </a:schemeClr>
                </a:solidFill>
                <a:effectLst/>
              </a:rPr>
              <a:t> </a:t>
            </a:r>
            <a:r>
              <a:rPr lang="en-US" sz="2400" b="0" i="0" dirty="0">
                <a:solidFill>
                  <a:schemeClr val="tx1">
                    <a:alpha val="60000"/>
                  </a:schemeClr>
                </a:solidFill>
                <a:effectLst/>
              </a:rPr>
              <a:t>(</a:t>
            </a:r>
            <a:r>
              <a:rPr lang="en-US" sz="2400" b="0" i="1" dirty="0">
                <a:solidFill>
                  <a:schemeClr val="tx1">
                    <a:alpha val="60000"/>
                  </a:schemeClr>
                </a:solidFill>
                <a:effectLst/>
              </a:rPr>
              <a:t>mod N</a:t>
            </a:r>
            <a:r>
              <a:rPr lang="en-US" sz="2400" b="0" i="0" dirty="0">
                <a:solidFill>
                  <a:schemeClr val="tx1">
                    <a:alpha val="60000"/>
                  </a:schemeClr>
                </a:solidFill>
                <a:effectLst/>
              </a:rPr>
              <a:t>)</a:t>
            </a:r>
            <a:br>
              <a:rPr lang="en-US" sz="2400" b="0" i="0" dirty="0">
                <a:solidFill>
                  <a:schemeClr val="tx1">
                    <a:alpha val="60000"/>
                  </a:schemeClr>
                </a:solidFill>
                <a:effectLst/>
              </a:rPr>
            </a:br>
            <a:r>
              <a:rPr lang="en-US" sz="2400" b="0" i="1" dirty="0">
                <a:solidFill>
                  <a:schemeClr val="tx1">
                    <a:alpha val="60000"/>
                  </a:schemeClr>
                </a:solidFill>
                <a:effectLst/>
              </a:rPr>
              <a:t>Ry </a:t>
            </a:r>
            <a:r>
              <a:rPr lang="en-US" sz="2400" b="0" i="0" dirty="0">
                <a:solidFill>
                  <a:schemeClr val="tx1">
                    <a:alpha val="60000"/>
                  </a:schemeClr>
                </a:solidFill>
                <a:effectLst/>
              </a:rPr>
              <a:t>= </a:t>
            </a:r>
            <a:r>
              <a:rPr lang="en-US" sz="2400" b="0" i="1" dirty="0" err="1">
                <a:solidFill>
                  <a:schemeClr val="tx1">
                    <a:alpha val="60000"/>
                  </a:schemeClr>
                </a:solidFill>
                <a:effectLst/>
              </a:rPr>
              <a:t>Py</a:t>
            </a:r>
            <a:r>
              <a:rPr lang="en-US" sz="2400" b="0" i="1" dirty="0">
                <a:solidFill>
                  <a:schemeClr val="tx1">
                    <a:alpha val="60000"/>
                  </a:schemeClr>
                </a:solidFill>
                <a:effectLst/>
              </a:rPr>
              <a:t> </a:t>
            </a:r>
            <a:r>
              <a:rPr lang="en-US" sz="2400" b="0" i="0" dirty="0">
                <a:solidFill>
                  <a:schemeClr val="tx1">
                    <a:alpha val="60000"/>
                  </a:schemeClr>
                </a:solidFill>
                <a:effectLst/>
              </a:rPr>
              <a:t>+ </a:t>
            </a:r>
            <a:r>
              <a:rPr lang="en-US" sz="2400" b="0" i="1" dirty="0">
                <a:solidFill>
                  <a:schemeClr val="tx1">
                    <a:alpha val="60000"/>
                  </a:schemeClr>
                </a:solidFill>
                <a:effectLst/>
              </a:rPr>
              <a:t>s</a:t>
            </a:r>
            <a:r>
              <a:rPr lang="en-US" sz="2400" b="0" i="0" dirty="0">
                <a:solidFill>
                  <a:schemeClr val="tx1">
                    <a:alpha val="60000"/>
                  </a:schemeClr>
                </a:solidFill>
                <a:effectLst/>
              </a:rPr>
              <a:t>(</a:t>
            </a:r>
            <a:r>
              <a:rPr lang="en-US" sz="2400" b="0" i="1" dirty="0">
                <a:solidFill>
                  <a:schemeClr val="tx1">
                    <a:alpha val="60000"/>
                  </a:schemeClr>
                </a:solidFill>
                <a:effectLst/>
              </a:rPr>
              <a:t>Rx - Px</a:t>
            </a:r>
            <a:r>
              <a:rPr lang="en-US" sz="2400" b="0" i="0" dirty="0">
                <a:solidFill>
                  <a:schemeClr val="tx1">
                    <a:alpha val="60000"/>
                  </a:schemeClr>
                </a:solidFill>
                <a:effectLst/>
              </a:rPr>
              <a:t>) (</a:t>
            </a:r>
            <a:r>
              <a:rPr lang="en-US" sz="2400" b="0" i="1" dirty="0">
                <a:solidFill>
                  <a:schemeClr val="tx1">
                    <a:alpha val="60000"/>
                  </a:schemeClr>
                </a:solidFill>
                <a:effectLst/>
              </a:rPr>
              <a:t>mod N</a:t>
            </a:r>
            <a:r>
              <a:rPr lang="en-US" sz="2400" b="0" i="0" dirty="0">
                <a:solidFill>
                  <a:schemeClr val="tx1">
                    <a:alpha val="60000"/>
                  </a:schemeClr>
                </a:solidFill>
                <a:effectLst/>
              </a:rPr>
              <a:t>)</a:t>
            </a:r>
          </a:p>
          <a:p>
            <a:r>
              <a:rPr lang="en-US" sz="2400" b="0" i="0" dirty="0">
                <a:solidFill>
                  <a:schemeClr val="tx1">
                    <a:alpha val="60000"/>
                  </a:schemeClr>
                </a:solidFill>
                <a:effectLst/>
              </a:rPr>
              <a:t>If </a:t>
            </a:r>
            <a:r>
              <a:rPr lang="en-US" sz="2400" b="0" i="1" dirty="0">
                <a:solidFill>
                  <a:schemeClr val="tx1">
                    <a:alpha val="60000"/>
                  </a:schemeClr>
                </a:solidFill>
                <a:effectLst/>
              </a:rPr>
              <a:t>Px </a:t>
            </a:r>
            <a:r>
              <a:rPr lang="en-US" sz="2400" b="0" i="0" dirty="0">
                <a:solidFill>
                  <a:schemeClr val="tx1">
                    <a:alpha val="60000"/>
                  </a:schemeClr>
                </a:solidFill>
                <a:effectLst/>
              </a:rPr>
              <a:t>= </a:t>
            </a:r>
            <a:r>
              <a:rPr lang="en-US" sz="2400" b="0" i="1" dirty="0" err="1">
                <a:solidFill>
                  <a:schemeClr val="tx1">
                    <a:alpha val="60000"/>
                  </a:schemeClr>
                </a:solidFill>
                <a:effectLst/>
              </a:rPr>
              <a:t>Qx</a:t>
            </a:r>
            <a:r>
              <a:rPr lang="en-US" sz="2400" b="0" i="1" dirty="0">
                <a:solidFill>
                  <a:schemeClr val="tx1">
                    <a:alpha val="60000"/>
                  </a:schemeClr>
                </a:solidFill>
                <a:effectLst/>
              </a:rPr>
              <a:t> </a:t>
            </a:r>
            <a:r>
              <a:rPr lang="en-US" sz="2400" b="0" i="0" dirty="0">
                <a:solidFill>
                  <a:schemeClr val="tx1">
                    <a:alpha val="60000"/>
                  </a:schemeClr>
                </a:solidFill>
                <a:effectLst/>
              </a:rPr>
              <a:t>and </a:t>
            </a:r>
            <a:r>
              <a:rPr lang="en-US" sz="2400" b="0" i="1" dirty="0" err="1">
                <a:solidFill>
                  <a:schemeClr val="tx1">
                    <a:alpha val="60000"/>
                  </a:schemeClr>
                </a:solidFill>
                <a:effectLst/>
              </a:rPr>
              <a:t>Py</a:t>
            </a:r>
            <a:r>
              <a:rPr lang="en-US" sz="2400" b="0" i="1" dirty="0">
                <a:solidFill>
                  <a:schemeClr val="tx1">
                    <a:alpha val="60000"/>
                  </a:schemeClr>
                </a:solidFill>
                <a:effectLst/>
              </a:rPr>
              <a:t> </a:t>
            </a:r>
            <a:r>
              <a:rPr lang="en-US" sz="2400" b="0" i="0" dirty="0">
                <a:solidFill>
                  <a:schemeClr val="tx1">
                    <a:alpha val="60000"/>
                  </a:schemeClr>
                </a:solidFill>
                <a:effectLst/>
              </a:rPr>
              <a:t>= </a:t>
            </a:r>
            <a:r>
              <a:rPr lang="en-US" sz="2400" b="0" i="1" dirty="0">
                <a:solidFill>
                  <a:schemeClr val="tx1">
                    <a:alpha val="60000"/>
                  </a:schemeClr>
                </a:solidFill>
                <a:effectLst/>
              </a:rPr>
              <a:t>-</a:t>
            </a:r>
            <a:r>
              <a:rPr lang="en-US" sz="2400" b="0" i="1" dirty="0" err="1">
                <a:solidFill>
                  <a:schemeClr val="tx1">
                    <a:alpha val="60000"/>
                  </a:schemeClr>
                </a:solidFill>
                <a:effectLst/>
              </a:rPr>
              <a:t>Qy</a:t>
            </a:r>
            <a:r>
              <a:rPr lang="en-US" sz="2400" b="0" i="0" dirty="0">
                <a:solidFill>
                  <a:schemeClr val="tx1">
                    <a:alpha val="60000"/>
                  </a:schemeClr>
                </a:solidFill>
                <a:effectLst/>
              </a:rPr>
              <a:t>, we define as 0 [Identity], else we calculate </a:t>
            </a:r>
            <a:r>
              <a:rPr lang="en-US" sz="2400" b="0" i="1" dirty="0">
                <a:solidFill>
                  <a:schemeClr val="tx1">
                    <a:alpha val="60000"/>
                  </a:schemeClr>
                </a:solidFill>
                <a:effectLst/>
              </a:rPr>
              <a:t>R </a:t>
            </a:r>
            <a:r>
              <a:rPr lang="en-US" sz="2400" b="0" i="0" dirty="0">
                <a:solidFill>
                  <a:schemeClr val="tx1">
                    <a:alpha val="60000"/>
                  </a:schemeClr>
                </a:solidFill>
                <a:effectLst/>
              </a:rPr>
              <a:t>= </a:t>
            </a:r>
            <a:r>
              <a:rPr lang="en-US" sz="2400" b="0" i="1" dirty="0">
                <a:solidFill>
                  <a:schemeClr val="tx1">
                    <a:alpha val="60000"/>
                  </a:schemeClr>
                </a:solidFill>
                <a:effectLst/>
              </a:rPr>
              <a:t>P </a:t>
            </a:r>
            <a:r>
              <a:rPr lang="en-US" sz="2400" b="0" i="0" dirty="0">
                <a:solidFill>
                  <a:schemeClr val="tx1">
                    <a:alpha val="60000"/>
                  </a:schemeClr>
                </a:solidFill>
                <a:effectLst/>
              </a:rPr>
              <a:t>+ </a:t>
            </a:r>
            <a:r>
              <a:rPr lang="en-US" sz="2400" b="0" i="1" dirty="0">
                <a:solidFill>
                  <a:schemeClr val="tx1">
                    <a:alpha val="60000"/>
                  </a:schemeClr>
                </a:solidFill>
                <a:effectLst/>
              </a:rPr>
              <a:t>P </a:t>
            </a:r>
            <a:r>
              <a:rPr lang="en-US" sz="2400" b="0" i="0" dirty="0">
                <a:solidFill>
                  <a:schemeClr val="tx1">
                    <a:alpha val="60000"/>
                  </a:schemeClr>
                </a:solidFill>
                <a:effectLst/>
              </a:rPr>
              <a:t>= 2</a:t>
            </a:r>
            <a:r>
              <a:rPr lang="en-US" sz="2400" b="0" i="1" dirty="0">
                <a:solidFill>
                  <a:schemeClr val="tx1">
                    <a:alpha val="60000"/>
                  </a:schemeClr>
                </a:solidFill>
                <a:effectLst/>
              </a:rPr>
              <a:t>P </a:t>
            </a:r>
            <a:r>
              <a:rPr lang="en-US" sz="2400" b="0" i="0" dirty="0">
                <a:solidFill>
                  <a:schemeClr val="tx1">
                    <a:alpha val="60000"/>
                  </a:schemeClr>
                </a:solidFill>
                <a:effectLst/>
              </a:rPr>
              <a:t>= (</a:t>
            </a:r>
            <a:r>
              <a:rPr lang="en-US" sz="2400" b="0" i="1" dirty="0">
                <a:solidFill>
                  <a:schemeClr val="tx1">
                    <a:alpha val="60000"/>
                  </a:schemeClr>
                </a:solidFill>
                <a:effectLst/>
              </a:rPr>
              <a:t>Rx, -Ry</a:t>
            </a:r>
            <a:r>
              <a:rPr lang="en-US" sz="2400" b="0" i="0" dirty="0">
                <a:solidFill>
                  <a:schemeClr val="tx1">
                    <a:alpha val="60000"/>
                  </a:schemeClr>
                </a:solidFill>
                <a:effectLst/>
              </a:rPr>
              <a:t>)</a:t>
            </a:r>
          </a:p>
          <a:p>
            <a:r>
              <a:rPr lang="en-US" sz="2400" b="0" i="0" dirty="0">
                <a:solidFill>
                  <a:schemeClr val="tx1">
                    <a:alpha val="60000"/>
                  </a:schemeClr>
                </a:solidFill>
                <a:effectLst/>
              </a:rPr>
              <a:t>and finally we have :</a:t>
            </a:r>
          </a:p>
          <a:p>
            <a:pPr marL="0" indent="0">
              <a:buNone/>
            </a:pPr>
            <a:br>
              <a:rPr lang="en-US" sz="2400" b="0" i="0" dirty="0">
                <a:solidFill>
                  <a:schemeClr val="tx1">
                    <a:alpha val="60000"/>
                  </a:schemeClr>
                </a:solidFill>
                <a:effectLst/>
              </a:rPr>
            </a:br>
            <a:r>
              <a:rPr lang="en-US" sz="2400" b="0" i="1" dirty="0">
                <a:solidFill>
                  <a:schemeClr val="tx1">
                    <a:alpha val="60000"/>
                  </a:schemeClr>
                </a:solidFill>
                <a:effectLst/>
              </a:rPr>
              <a:t>s </a:t>
            </a:r>
            <a:r>
              <a:rPr lang="en-US" sz="2400" b="0" i="0" dirty="0">
                <a:solidFill>
                  <a:schemeClr val="tx1">
                    <a:alpha val="60000"/>
                  </a:schemeClr>
                </a:solidFill>
                <a:effectLst/>
              </a:rPr>
              <a:t>= (3</a:t>
            </a:r>
            <a:r>
              <a:rPr lang="en-US" sz="2400" b="0" i="1" dirty="0">
                <a:solidFill>
                  <a:schemeClr val="tx1">
                    <a:alpha val="60000"/>
                  </a:schemeClr>
                </a:solidFill>
                <a:effectLst/>
              </a:rPr>
              <a:t>Px^</a:t>
            </a:r>
            <a:r>
              <a:rPr lang="en-US" sz="2400" b="0" i="0" dirty="0">
                <a:solidFill>
                  <a:schemeClr val="tx1">
                    <a:alpha val="60000"/>
                  </a:schemeClr>
                </a:solidFill>
                <a:effectLst/>
              </a:rPr>
              <a:t>2 + </a:t>
            </a:r>
            <a:r>
              <a:rPr lang="en-US" sz="2400" b="0" i="1" dirty="0">
                <a:solidFill>
                  <a:schemeClr val="tx1">
                    <a:alpha val="60000"/>
                  </a:schemeClr>
                </a:solidFill>
                <a:effectLst/>
              </a:rPr>
              <a:t>A</a:t>
            </a:r>
            <a:r>
              <a:rPr lang="en-US" sz="2400" b="0" i="0" dirty="0">
                <a:solidFill>
                  <a:schemeClr val="tx1">
                    <a:alpha val="60000"/>
                  </a:schemeClr>
                </a:solidFill>
                <a:effectLst/>
              </a:rPr>
              <a:t>)</a:t>
            </a:r>
            <a:r>
              <a:rPr lang="en-US" sz="2400" b="0" i="1" dirty="0">
                <a:solidFill>
                  <a:schemeClr val="tx1">
                    <a:alpha val="60000"/>
                  </a:schemeClr>
                </a:solidFill>
                <a:effectLst/>
              </a:rPr>
              <a:t>/</a:t>
            </a:r>
            <a:r>
              <a:rPr lang="en-US" sz="2400" b="0" i="0" dirty="0">
                <a:solidFill>
                  <a:schemeClr val="tx1">
                    <a:alpha val="60000"/>
                  </a:schemeClr>
                </a:solidFill>
                <a:effectLst/>
              </a:rPr>
              <a:t>(2</a:t>
            </a:r>
            <a:r>
              <a:rPr lang="en-US" sz="2400" b="0" i="1" dirty="0">
                <a:solidFill>
                  <a:schemeClr val="tx1">
                    <a:alpha val="60000"/>
                  </a:schemeClr>
                </a:solidFill>
                <a:effectLst/>
              </a:rPr>
              <a:t>Py</a:t>
            </a:r>
            <a:r>
              <a:rPr lang="en-US" sz="2400" b="0" i="0" dirty="0">
                <a:solidFill>
                  <a:schemeClr val="tx1">
                    <a:alpha val="60000"/>
                  </a:schemeClr>
                </a:solidFill>
                <a:effectLst/>
              </a:rPr>
              <a:t>) (</a:t>
            </a:r>
            <a:r>
              <a:rPr lang="en-US" sz="2400" b="0" i="1" dirty="0">
                <a:solidFill>
                  <a:schemeClr val="tx1">
                    <a:alpha val="60000"/>
                  </a:schemeClr>
                </a:solidFill>
                <a:effectLst/>
              </a:rPr>
              <a:t>mod N</a:t>
            </a:r>
            <a:r>
              <a:rPr lang="en-US" sz="2400" b="0" i="0" dirty="0">
                <a:solidFill>
                  <a:schemeClr val="tx1">
                    <a:alpha val="60000"/>
                  </a:schemeClr>
                </a:solidFill>
                <a:effectLst/>
              </a:rPr>
              <a:t>)</a:t>
            </a:r>
            <a:br>
              <a:rPr lang="en-US" sz="2400" b="0" i="0" dirty="0">
                <a:solidFill>
                  <a:schemeClr val="tx1">
                    <a:alpha val="60000"/>
                  </a:schemeClr>
                </a:solidFill>
                <a:effectLst/>
              </a:rPr>
            </a:br>
            <a:r>
              <a:rPr lang="en-US" sz="2400" b="0" i="1" dirty="0">
                <a:solidFill>
                  <a:schemeClr val="tx1">
                    <a:alpha val="60000"/>
                  </a:schemeClr>
                </a:solidFill>
                <a:effectLst/>
              </a:rPr>
              <a:t>Rx </a:t>
            </a:r>
            <a:r>
              <a:rPr lang="en-US" sz="2400" b="0" i="0" dirty="0">
                <a:solidFill>
                  <a:schemeClr val="tx1">
                    <a:alpha val="60000"/>
                  </a:schemeClr>
                </a:solidFill>
                <a:effectLst/>
              </a:rPr>
              <a:t>= </a:t>
            </a:r>
            <a:r>
              <a:rPr lang="en-US" sz="2400" b="0" i="1" dirty="0">
                <a:solidFill>
                  <a:schemeClr val="tx1">
                    <a:alpha val="60000"/>
                  </a:schemeClr>
                </a:solidFill>
                <a:effectLst/>
              </a:rPr>
              <a:t>s</a:t>
            </a:r>
            <a:r>
              <a:rPr lang="en-US" sz="2400" b="0" i="0" dirty="0">
                <a:solidFill>
                  <a:schemeClr val="tx1">
                    <a:alpha val="60000"/>
                  </a:schemeClr>
                </a:solidFill>
                <a:effectLst/>
              </a:rPr>
              <a:t>2 </a:t>
            </a:r>
            <a:r>
              <a:rPr lang="en-US" sz="2400" b="0" i="1" dirty="0">
                <a:solidFill>
                  <a:schemeClr val="tx1">
                    <a:alpha val="60000"/>
                  </a:schemeClr>
                </a:solidFill>
                <a:effectLst/>
              </a:rPr>
              <a:t>- </a:t>
            </a:r>
            <a:r>
              <a:rPr lang="en-US" sz="2400" b="0" i="0" dirty="0">
                <a:solidFill>
                  <a:schemeClr val="tx1">
                    <a:alpha val="60000"/>
                  </a:schemeClr>
                </a:solidFill>
                <a:effectLst/>
              </a:rPr>
              <a:t>2</a:t>
            </a:r>
            <a:r>
              <a:rPr lang="en-US" sz="2400" b="0" i="1" dirty="0">
                <a:solidFill>
                  <a:schemeClr val="tx1">
                    <a:alpha val="60000"/>
                  </a:schemeClr>
                </a:solidFill>
                <a:effectLst/>
              </a:rPr>
              <a:t>Px </a:t>
            </a:r>
            <a:r>
              <a:rPr lang="en-US" sz="2400" b="0" i="0" dirty="0">
                <a:solidFill>
                  <a:schemeClr val="tx1">
                    <a:alpha val="60000"/>
                  </a:schemeClr>
                </a:solidFill>
                <a:effectLst/>
              </a:rPr>
              <a:t>(</a:t>
            </a:r>
            <a:r>
              <a:rPr lang="en-US" sz="2400" b="0" i="1" dirty="0">
                <a:solidFill>
                  <a:schemeClr val="tx1">
                    <a:alpha val="60000"/>
                  </a:schemeClr>
                </a:solidFill>
                <a:effectLst/>
              </a:rPr>
              <a:t>mod N</a:t>
            </a:r>
            <a:r>
              <a:rPr lang="en-US" sz="2400" b="0" i="0" dirty="0">
                <a:solidFill>
                  <a:schemeClr val="tx1">
                    <a:alpha val="60000"/>
                  </a:schemeClr>
                </a:solidFill>
                <a:effectLst/>
              </a:rPr>
              <a:t>)</a:t>
            </a:r>
            <a:br>
              <a:rPr lang="en-US" sz="2400" b="0" i="0" dirty="0">
                <a:solidFill>
                  <a:schemeClr val="tx1">
                    <a:alpha val="60000"/>
                  </a:schemeClr>
                </a:solidFill>
                <a:effectLst/>
              </a:rPr>
            </a:br>
            <a:r>
              <a:rPr lang="en-US" sz="2400" b="0" i="1" dirty="0">
                <a:solidFill>
                  <a:schemeClr val="tx1">
                    <a:alpha val="60000"/>
                  </a:schemeClr>
                </a:solidFill>
                <a:effectLst/>
              </a:rPr>
              <a:t>Ry </a:t>
            </a:r>
            <a:r>
              <a:rPr lang="en-US" sz="2400" b="0" i="0" dirty="0">
                <a:solidFill>
                  <a:schemeClr val="tx1">
                    <a:alpha val="60000"/>
                  </a:schemeClr>
                </a:solidFill>
                <a:effectLst/>
              </a:rPr>
              <a:t>= </a:t>
            </a:r>
            <a:r>
              <a:rPr lang="en-US" sz="2400" b="0" i="1" dirty="0">
                <a:solidFill>
                  <a:schemeClr val="tx1">
                    <a:alpha val="60000"/>
                  </a:schemeClr>
                </a:solidFill>
                <a:effectLst/>
              </a:rPr>
              <a:t>P </a:t>
            </a:r>
            <a:r>
              <a:rPr lang="en-US" sz="2400" b="0" i="0" dirty="0">
                <a:solidFill>
                  <a:schemeClr val="tx1">
                    <a:alpha val="60000"/>
                  </a:schemeClr>
                </a:solidFill>
                <a:effectLst/>
              </a:rPr>
              <a:t>+ </a:t>
            </a:r>
            <a:r>
              <a:rPr lang="en-US" sz="2400" b="0" i="1" dirty="0">
                <a:solidFill>
                  <a:schemeClr val="tx1">
                    <a:alpha val="60000"/>
                  </a:schemeClr>
                </a:solidFill>
                <a:effectLst/>
              </a:rPr>
              <a:t>s</a:t>
            </a:r>
            <a:r>
              <a:rPr lang="en-US" sz="2400" b="0" i="0" dirty="0">
                <a:solidFill>
                  <a:schemeClr val="tx1">
                    <a:alpha val="60000"/>
                  </a:schemeClr>
                </a:solidFill>
                <a:effectLst/>
              </a:rPr>
              <a:t>(</a:t>
            </a:r>
            <a:r>
              <a:rPr lang="en-US" sz="2400" b="0" i="1" dirty="0">
                <a:solidFill>
                  <a:schemeClr val="tx1">
                    <a:alpha val="60000"/>
                  </a:schemeClr>
                </a:solidFill>
                <a:effectLst/>
              </a:rPr>
              <a:t>Rx - Px</a:t>
            </a:r>
            <a:r>
              <a:rPr lang="en-US" sz="2400" b="0" i="0" dirty="0">
                <a:solidFill>
                  <a:schemeClr val="tx1">
                    <a:alpha val="60000"/>
                  </a:schemeClr>
                </a:solidFill>
                <a:effectLst/>
              </a:rPr>
              <a:t>) (</a:t>
            </a:r>
            <a:r>
              <a:rPr lang="en-US" sz="2400" b="0" i="1" dirty="0">
                <a:solidFill>
                  <a:schemeClr val="tx1">
                    <a:alpha val="60000"/>
                  </a:schemeClr>
                </a:solidFill>
                <a:effectLst/>
              </a:rPr>
              <a:t>mod N</a:t>
            </a:r>
            <a:r>
              <a:rPr lang="en-US" sz="2400" b="0" i="0" dirty="0">
                <a:solidFill>
                  <a:schemeClr val="tx1">
                    <a:alpha val="60000"/>
                  </a:schemeClr>
                </a:solidFill>
                <a:effectLst/>
              </a:rPr>
              <a:t>)</a:t>
            </a:r>
            <a:r>
              <a:rPr lang="en-US" sz="2400" dirty="0">
                <a:solidFill>
                  <a:schemeClr val="tx1">
                    <a:alpha val="60000"/>
                  </a:schemeClr>
                </a:solidFill>
              </a:rPr>
              <a:t> </a:t>
            </a:r>
            <a:br>
              <a:rPr lang="en-US" sz="1400" dirty="0">
                <a:solidFill>
                  <a:schemeClr val="tx1">
                    <a:alpha val="60000"/>
                  </a:schemeClr>
                </a:solidFill>
              </a:rPr>
            </a:br>
            <a:endParaRPr lang="en-US" sz="1400" dirty="0">
              <a:solidFill>
                <a:schemeClr val="tx1">
                  <a:alpha val="60000"/>
                </a:schemeClr>
              </a:solidFill>
            </a:endParaRPr>
          </a:p>
        </p:txBody>
      </p:sp>
      <p:pic>
        <p:nvPicPr>
          <p:cNvPr id="9" name="Picture 8" descr="A picture containing text&#10;&#10;Description automatically generated">
            <a:extLst>
              <a:ext uri="{FF2B5EF4-FFF2-40B4-BE49-F238E27FC236}">
                <a16:creationId xmlns:a16="http://schemas.microsoft.com/office/drawing/2014/main" id="{0DCD14FF-75EF-F44B-9725-6525B2055861}"/>
              </a:ext>
            </a:extLst>
          </p:cNvPr>
          <p:cNvPicPr>
            <a:picLocks noChangeAspect="1"/>
          </p:cNvPicPr>
          <p:nvPr/>
        </p:nvPicPr>
        <p:blipFill>
          <a:blip r:embed="rId2"/>
          <a:stretch>
            <a:fillRect/>
          </a:stretch>
        </p:blipFill>
        <p:spPr>
          <a:xfrm>
            <a:off x="9371280" y="0"/>
            <a:ext cx="2820720" cy="1159200"/>
          </a:xfrm>
          <a:prstGeom prst="rect">
            <a:avLst/>
          </a:prstGeom>
        </p:spPr>
      </p:pic>
      <p:sp>
        <p:nvSpPr>
          <p:cNvPr id="5" name="Slide Number Placeholder 4">
            <a:extLst>
              <a:ext uri="{FF2B5EF4-FFF2-40B4-BE49-F238E27FC236}">
                <a16:creationId xmlns:a16="http://schemas.microsoft.com/office/drawing/2014/main" id="{39A4C3D6-517E-BE4B-8DCE-4259B982C363}"/>
              </a:ext>
            </a:extLst>
          </p:cNvPr>
          <p:cNvSpPr>
            <a:spLocks noGrp="1"/>
          </p:cNvSpPr>
          <p:nvPr>
            <p:ph type="sldNum" sz="quarter" idx="12"/>
          </p:nvPr>
        </p:nvSpPr>
        <p:spPr/>
        <p:txBody>
          <a:bodyPr/>
          <a:lstStyle/>
          <a:p>
            <a:fld id="{C0B91729-795A-AB4F-BD93-8A9FD685D00B}" type="slidenum">
              <a:rPr lang="x-none" smtClean="0"/>
              <a:t>57</a:t>
            </a:fld>
            <a:endParaRPr lang="x-none"/>
          </a:p>
        </p:txBody>
      </p:sp>
    </p:spTree>
    <p:extLst>
      <p:ext uri="{BB962C8B-B14F-4D97-AF65-F5344CB8AC3E}">
        <p14:creationId xmlns:p14="http://schemas.microsoft.com/office/powerpoint/2010/main" val="20208349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025765-FE4C-4746-84F8-59964B11EBF6}"/>
              </a:ext>
            </a:extLst>
          </p:cNvPr>
          <p:cNvSpPr>
            <a:spLocks noGrp="1"/>
          </p:cNvSpPr>
          <p:nvPr>
            <p:ph type="title"/>
          </p:nvPr>
        </p:nvSpPr>
        <p:spPr>
          <a:xfrm>
            <a:off x="1271588" y="662400"/>
            <a:ext cx="10055721" cy="1325563"/>
          </a:xfrm>
        </p:spPr>
        <p:txBody>
          <a:bodyPr anchor="t">
            <a:normAutofit/>
          </a:bodyPr>
          <a:lstStyle/>
          <a:p>
            <a:r>
              <a:rPr lang="en-US" b="0" i="0" dirty="0">
                <a:effectLst/>
                <a:latin typeface="LMSans12-Regular"/>
              </a:rPr>
              <a:t>Lenstra’s Algorithm Results</a:t>
            </a:r>
            <a:endParaRPr lang="en-US" dirty="0"/>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520B69CE-DEAE-40E1-A7D4-2A3C718B67CB}"/>
              </a:ext>
            </a:extLst>
          </p:cNvPr>
          <p:cNvSpPr>
            <a:spLocks noGrp="1"/>
          </p:cNvSpPr>
          <p:nvPr>
            <p:ph idx="1"/>
          </p:nvPr>
        </p:nvSpPr>
        <p:spPr>
          <a:xfrm>
            <a:off x="1251678" y="2286001"/>
            <a:ext cx="10089112" cy="3909599"/>
          </a:xfrm>
        </p:spPr>
        <p:txBody>
          <a:bodyPr>
            <a:normAutofit/>
          </a:bodyPr>
          <a:lstStyle/>
          <a:p>
            <a:r>
              <a:rPr lang="en-US" sz="2400" b="0" i="0" dirty="0">
                <a:solidFill>
                  <a:schemeClr val="tx1">
                    <a:alpha val="60000"/>
                  </a:schemeClr>
                </a:solidFill>
                <a:effectLst/>
              </a:rPr>
              <a:t>p=15 (Factors: 3 and 5)</a:t>
            </a:r>
          </a:p>
          <a:p>
            <a:r>
              <a:rPr lang="en-US" sz="2400" b="0" i="0" dirty="0">
                <a:solidFill>
                  <a:schemeClr val="tx1">
                    <a:alpha val="60000"/>
                  </a:schemeClr>
                </a:solidFill>
                <a:effectLst/>
              </a:rPr>
              <a:t>p=6,161 (Factors: 61 x 101)</a:t>
            </a:r>
          </a:p>
          <a:p>
            <a:r>
              <a:rPr lang="en-US" sz="2400" b="0" i="0" dirty="0">
                <a:solidFill>
                  <a:schemeClr val="tx1">
                    <a:alpha val="60000"/>
                  </a:schemeClr>
                </a:solidFill>
                <a:effectLst/>
              </a:rPr>
              <a:t>p=32,128 (Factors: 64 x 502)</a:t>
            </a:r>
          </a:p>
          <a:p>
            <a:r>
              <a:rPr lang="en-US" sz="2400" b="0" i="0" dirty="0">
                <a:solidFill>
                  <a:schemeClr val="tx1">
                    <a:alpha val="60000"/>
                  </a:schemeClr>
                </a:solidFill>
                <a:effectLst/>
              </a:rPr>
              <a:t>p=53,421 (Factor: 3 x 17,807)</a:t>
            </a:r>
          </a:p>
          <a:p>
            <a:r>
              <a:rPr lang="en-US" sz="2400" b="0" i="0" dirty="0">
                <a:solidFill>
                  <a:schemeClr val="tx1">
                    <a:alpha val="60000"/>
                  </a:schemeClr>
                </a:solidFill>
                <a:effectLst/>
              </a:rPr>
              <a:t>p=55,440 (Factors: 2 x 2 x 2 x 2 x 3 x 3 x 5 x 7 x 11)</a:t>
            </a:r>
          </a:p>
          <a:p>
            <a:r>
              <a:rPr lang="en-US" sz="2400" b="0" i="0" dirty="0">
                <a:solidFill>
                  <a:schemeClr val="tx1">
                    <a:alpha val="60000"/>
                  </a:schemeClr>
                </a:solidFill>
                <a:effectLst/>
              </a:rPr>
              <a:t>p=100,001 (Factor: 3 and 17,807)</a:t>
            </a:r>
          </a:p>
          <a:p>
            <a:r>
              <a:rPr lang="en-US" sz="2400" b="0" i="0" dirty="0">
                <a:solidFill>
                  <a:schemeClr val="tx1">
                    <a:alpha val="60000"/>
                  </a:schemeClr>
                </a:solidFill>
                <a:effectLst/>
              </a:rPr>
              <a:t>p=999,999 (Factor: 3 x 3 x 3 x 7 x 11 x 13 x 37)</a:t>
            </a:r>
          </a:p>
          <a:p>
            <a:r>
              <a:rPr lang="en-US" sz="2400" b="0" i="0" dirty="0">
                <a:solidFill>
                  <a:schemeClr val="tx1">
                    <a:alpha val="60000"/>
                  </a:schemeClr>
                </a:solidFill>
                <a:effectLst/>
              </a:rPr>
              <a:t>p=455,839 (Factor: 559 and 761)</a:t>
            </a:r>
            <a:r>
              <a:rPr lang="en-US" sz="2400" dirty="0">
                <a:solidFill>
                  <a:schemeClr val="tx1">
                    <a:alpha val="60000"/>
                  </a:schemeClr>
                </a:solidFill>
              </a:rPr>
              <a:t> </a:t>
            </a:r>
            <a:br>
              <a:rPr lang="en-US" sz="2000" dirty="0">
                <a:solidFill>
                  <a:schemeClr val="tx1">
                    <a:alpha val="60000"/>
                  </a:schemeClr>
                </a:solidFill>
              </a:rPr>
            </a:br>
            <a:endParaRPr lang="en-US" sz="2000" dirty="0">
              <a:solidFill>
                <a:schemeClr val="tx1">
                  <a:alpha val="60000"/>
                </a:schemeClr>
              </a:solidFill>
            </a:endParaRPr>
          </a:p>
        </p:txBody>
      </p:sp>
      <p:pic>
        <p:nvPicPr>
          <p:cNvPr id="9" name="Picture 8" descr="A picture containing text&#10;&#10;Description automatically generated">
            <a:extLst>
              <a:ext uri="{FF2B5EF4-FFF2-40B4-BE49-F238E27FC236}">
                <a16:creationId xmlns:a16="http://schemas.microsoft.com/office/drawing/2014/main" id="{3FB7539A-97C9-E746-9870-E0946A283734}"/>
              </a:ext>
            </a:extLst>
          </p:cNvPr>
          <p:cNvPicPr>
            <a:picLocks noChangeAspect="1"/>
          </p:cNvPicPr>
          <p:nvPr/>
        </p:nvPicPr>
        <p:blipFill>
          <a:blip r:embed="rId2"/>
          <a:stretch>
            <a:fillRect/>
          </a:stretch>
        </p:blipFill>
        <p:spPr>
          <a:xfrm>
            <a:off x="9371280" y="0"/>
            <a:ext cx="2820720" cy="1159200"/>
          </a:xfrm>
          <a:prstGeom prst="rect">
            <a:avLst/>
          </a:prstGeom>
        </p:spPr>
      </p:pic>
      <p:sp>
        <p:nvSpPr>
          <p:cNvPr id="4" name="Slide Number Placeholder 3">
            <a:extLst>
              <a:ext uri="{FF2B5EF4-FFF2-40B4-BE49-F238E27FC236}">
                <a16:creationId xmlns:a16="http://schemas.microsoft.com/office/drawing/2014/main" id="{130072AD-E744-AC47-A166-035A3FD9A696}"/>
              </a:ext>
            </a:extLst>
          </p:cNvPr>
          <p:cNvSpPr>
            <a:spLocks noGrp="1"/>
          </p:cNvSpPr>
          <p:nvPr>
            <p:ph type="sldNum" sz="quarter" idx="12"/>
          </p:nvPr>
        </p:nvSpPr>
        <p:spPr/>
        <p:txBody>
          <a:bodyPr/>
          <a:lstStyle/>
          <a:p>
            <a:fld id="{C0B91729-795A-AB4F-BD93-8A9FD685D00B}" type="slidenum">
              <a:rPr lang="x-none" smtClean="0"/>
              <a:t>58</a:t>
            </a:fld>
            <a:endParaRPr lang="x-none"/>
          </a:p>
        </p:txBody>
      </p:sp>
    </p:spTree>
    <p:extLst>
      <p:ext uri="{BB962C8B-B14F-4D97-AF65-F5344CB8AC3E}">
        <p14:creationId xmlns:p14="http://schemas.microsoft.com/office/powerpoint/2010/main" val="5697378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85825" y="1678675"/>
            <a:ext cx="10515600" cy="4361811"/>
          </a:xfrm>
        </p:spPr>
        <p:txBody>
          <a:bodyPr>
            <a:normAutofit/>
          </a:bodyPr>
          <a:lstStyle/>
          <a:p>
            <a:pPr marL="0" indent="0" algn="ctr">
              <a:buNone/>
            </a:pPr>
            <a:r>
              <a:rPr lang="en-US" sz="4400" b="1" dirty="0">
                <a:latin typeface="+mj-lt"/>
              </a:rPr>
              <a:t>Elliptic Curve Digital Signature Algorithm (ECDSA)</a:t>
            </a:r>
            <a:endParaRPr lang="ru-RU" sz="4400" b="1" dirty="0">
              <a:latin typeface="+mj-lt"/>
            </a:endParaRPr>
          </a:p>
        </p:txBody>
      </p:sp>
      <p:grpSp>
        <p:nvGrpSpPr>
          <p:cNvPr id="4" name="Group 10">
            <a:extLst>
              <a:ext uri="{FF2B5EF4-FFF2-40B4-BE49-F238E27FC236}">
                <a16:creationId xmlns:a16="http://schemas.microsoft.com/office/drawing/2014/main" id="{96AF5BED-1831-4A88-91BC-55D58BF9F2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544BD6EE-970C-4DF5-A508-F6127787C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6" name="Freeform 6">
              <a:extLst>
                <a:ext uri="{FF2B5EF4-FFF2-40B4-BE49-F238E27FC236}">
                  <a16:creationId xmlns:a16="http://schemas.microsoft.com/office/drawing/2014/main" id="{B0ECD73E-712E-4743-BE0D-7BDF10DA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087" y="2683813"/>
            <a:ext cx="3974910" cy="397491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508C2BAA-5EA3-BD4F-BE3B-7AB106B5D6EB}"/>
              </a:ext>
            </a:extLst>
          </p:cNvPr>
          <p:cNvPicPr>
            <a:picLocks noChangeAspect="1"/>
          </p:cNvPicPr>
          <p:nvPr/>
        </p:nvPicPr>
        <p:blipFill>
          <a:blip r:embed="rId3"/>
          <a:stretch>
            <a:fillRect/>
          </a:stretch>
        </p:blipFill>
        <p:spPr>
          <a:xfrm>
            <a:off x="9371280" y="0"/>
            <a:ext cx="2820720" cy="1159200"/>
          </a:xfrm>
          <a:prstGeom prst="rect">
            <a:avLst/>
          </a:prstGeom>
        </p:spPr>
      </p:pic>
      <p:sp>
        <p:nvSpPr>
          <p:cNvPr id="2" name="Slide Number Placeholder 1">
            <a:extLst>
              <a:ext uri="{FF2B5EF4-FFF2-40B4-BE49-F238E27FC236}">
                <a16:creationId xmlns:a16="http://schemas.microsoft.com/office/drawing/2014/main" id="{DDF116A6-BFA3-1F4F-93B7-E4279AC9F61B}"/>
              </a:ext>
            </a:extLst>
          </p:cNvPr>
          <p:cNvSpPr>
            <a:spLocks noGrp="1"/>
          </p:cNvSpPr>
          <p:nvPr>
            <p:ph type="sldNum" sz="quarter" idx="12"/>
          </p:nvPr>
        </p:nvSpPr>
        <p:spPr/>
        <p:txBody>
          <a:bodyPr/>
          <a:lstStyle/>
          <a:p>
            <a:fld id="{C0B91729-795A-AB4F-BD93-8A9FD685D00B}" type="slidenum">
              <a:rPr lang="x-none" smtClean="0"/>
              <a:t>59</a:t>
            </a:fld>
            <a:endParaRPr lang="x-none"/>
          </a:p>
        </p:txBody>
      </p:sp>
    </p:spTree>
    <p:extLst>
      <p:ext uri="{BB962C8B-B14F-4D97-AF65-F5344CB8AC3E}">
        <p14:creationId xmlns:p14="http://schemas.microsoft.com/office/powerpoint/2010/main" val="767906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46B3DF3-4614-46A9-9E5E-D14431DCC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41A20-8250-7040-B7A9-09FDDD6958E6}"/>
              </a:ext>
            </a:extLst>
          </p:cNvPr>
          <p:cNvSpPr>
            <a:spLocks noGrp="1"/>
          </p:cNvSpPr>
          <p:nvPr>
            <p:ph type="title"/>
          </p:nvPr>
        </p:nvSpPr>
        <p:spPr>
          <a:xfrm>
            <a:off x="1271588" y="662399"/>
            <a:ext cx="6374680" cy="1494000"/>
          </a:xfrm>
        </p:spPr>
        <p:txBody>
          <a:bodyPr anchor="t">
            <a:normAutofit/>
          </a:bodyPr>
          <a:lstStyle/>
          <a:p>
            <a:r>
              <a:rPr lang="x-none" dirty="0">
                <a:latin typeface="+mn-lt"/>
              </a:rPr>
              <a:t> </a:t>
            </a:r>
            <a:r>
              <a:rPr lang="x-none" b="1" dirty="0">
                <a:latin typeface="+mn-lt"/>
              </a:rPr>
              <a:t>What is Elliptic Curve ?</a:t>
            </a:r>
          </a:p>
        </p:txBody>
      </p:sp>
      <p:grpSp>
        <p:nvGrpSpPr>
          <p:cNvPr id="29" name="Group 28">
            <a:extLst>
              <a:ext uri="{FF2B5EF4-FFF2-40B4-BE49-F238E27FC236}">
                <a16:creationId xmlns:a16="http://schemas.microsoft.com/office/drawing/2014/main" id="{96AF5BED-1831-4A88-91BC-55D58BF9F2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30" name="Freeform 6">
              <a:extLst>
                <a:ext uri="{FF2B5EF4-FFF2-40B4-BE49-F238E27FC236}">
                  <a16:creationId xmlns:a16="http://schemas.microsoft.com/office/drawing/2014/main" id="{544BD6EE-970C-4DF5-A508-F6127787C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31" name="Freeform 6">
              <a:extLst>
                <a:ext uri="{FF2B5EF4-FFF2-40B4-BE49-F238E27FC236}">
                  <a16:creationId xmlns:a16="http://schemas.microsoft.com/office/drawing/2014/main" id="{B0ECD73E-712E-4743-BE0D-7BDF10DA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3" name="Content Placeholder 2">
            <a:extLst>
              <a:ext uri="{FF2B5EF4-FFF2-40B4-BE49-F238E27FC236}">
                <a16:creationId xmlns:a16="http://schemas.microsoft.com/office/drawing/2014/main" id="{EF6A1D2D-9C54-B84B-B8E6-B65B8516D2F2}"/>
              </a:ext>
            </a:extLst>
          </p:cNvPr>
          <p:cNvSpPr>
            <a:spLocks noGrp="1"/>
          </p:cNvSpPr>
          <p:nvPr>
            <p:ph idx="1"/>
          </p:nvPr>
        </p:nvSpPr>
        <p:spPr>
          <a:xfrm>
            <a:off x="966884" y="1763098"/>
            <a:ext cx="5940630" cy="4721402"/>
          </a:xfrm>
        </p:spPr>
        <p:txBody>
          <a:bodyPr>
            <a:normAutofit lnSpcReduction="10000"/>
          </a:bodyPr>
          <a:lstStyle/>
          <a:p>
            <a:pPr algn="just"/>
            <a:r>
              <a:rPr lang="x-none" sz="2400" dirty="0"/>
              <a:t>In mathematics, Elliptic Curve(EC) is a subject of </a:t>
            </a:r>
            <a:r>
              <a:rPr lang="x-none" sz="2400" dirty="0">
                <a:solidFill>
                  <a:srgbClr val="FF0000"/>
                </a:solidFill>
              </a:rPr>
              <a:t>Algebraic Geometry</a:t>
            </a:r>
            <a:r>
              <a:rPr lang="x-none" sz="2400" dirty="0"/>
              <a:t>.</a:t>
            </a:r>
          </a:p>
          <a:p>
            <a:pPr algn="just"/>
            <a:r>
              <a:rPr lang="x-none" sz="2400" dirty="0"/>
              <a:t>Algebraic object because it uses cartesian co-ordinates to represent points on the EC as pair of numbers.</a:t>
            </a:r>
          </a:p>
          <a:p>
            <a:pPr algn="just"/>
            <a:r>
              <a:rPr lang="x-none" sz="2400" dirty="0"/>
              <a:t>We draw EC in plane with  cartesian co-ordinates and it is suitable curve in the </a:t>
            </a:r>
            <a:r>
              <a:rPr lang="x-none" sz="2400"/>
              <a:t>plane.This </a:t>
            </a:r>
            <a:r>
              <a:rPr lang="x-none" sz="2400" dirty="0"/>
              <a:t>makes elliptic curve a Geometrical object.</a:t>
            </a:r>
          </a:p>
          <a:p>
            <a:pPr algn="just"/>
            <a:r>
              <a:rPr lang="x-none" sz="2400" dirty="0"/>
              <a:t>The curve is symmetric to x-axis. The area above x-axis is equal to area below x-axis.</a:t>
            </a:r>
          </a:p>
          <a:p>
            <a:pPr algn="just"/>
            <a:r>
              <a:rPr lang="x-none" sz="2400" dirty="0"/>
              <a:t>If we draw a line  on EC it will touch maximum of 3 points on the curve P,Q and R as shown in the figure.</a:t>
            </a:r>
          </a:p>
          <a:p>
            <a:pPr algn="just"/>
            <a:endParaRPr lang="x-none" sz="2400" dirty="0">
              <a:solidFill>
                <a:schemeClr val="tx1">
                  <a:alpha val="60000"/>
                </a:schemeClr>
              </a:solidFill>
            </a:endParaRPr>
          </a:p>
          <a:p>
            <a:pPr marL="0" indent="0">
              <a:buNone/>
            </a:pPr>
            <a:endParaRPr lang="x-none" sz="2000" dirty="0">
              <a:solidFill>
                <a:schemeClr val="tx1">
                  <a:alpha val="60000"/>
                </a:schemeClr>
              </a:solidFill>
            </a:endParaRPr>
          </a:p>
          <a:p>
            <a:endParaRPr lang="x-none" sz="2000" dirty="0">
              <a:solidFill>
                <a:schemeClr val="tx1">
                  <a:alpha val="60000"/>
                </a:schemeClr>
              </a:solidFill>
            </a:endParaRPr>
          </a:p>
        </p:txBody>
      </p:sp>
      <p:pic>
        <p:nvPicPr>
          <p:cNvPr id="4" name="Picture 3" descr="A picture containing text, outdoor, line, day&#10;&#10;Description automatically generated">
            <a:extLst>
              <a:ext uri="{FF2B5EF4-FFF2-40B4-BE49-F238E27FC236}">
                <a16:creationId xmlns:a16="http://schemas.microsoft.com/office/drawing/2014/main" id="{D1A67334-7E46-644F-93FB-2B150E22A2C6}"/>
              </a:ext>
            </a:extLst>
          </p:cNvPr>
          <p:cNvPicPr>
            <a:picLocks noChangeAspect="1"/>
          </p:cNvPicPr>
          <p:nvPr/>
        </p:nvPicPr>
        <p:blipFill rotWithShape="1">
          <a:blip r:embed="rId2"/>
          <a:srcRect l="9289" r="33621" b="1"/>
          <a:stretch/>
        </p:blipFill>
        <p:spPr>
          <a:xfrm>
            <a:off x="7074512" y="1575787"/>
            <a:ext cx="5117488" cy="4555013"/>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B3034362-F32D-EA4D-8B9E-F813B3362426}"/>
              </a:ext>
            </a:extLst>
          </p:cNvPr>
          <p:cNvPicPr>
            <a:picLocks noChangeAspect="1"/>
          </p:cNvPicPr>
          <p:nvPr/>
        </p:nvPicPr>
        <p:blipFill>
          <a:blip r:embed="rId3"/>
          <a:stretch>
            <a:fillRect/>
          </a:stretch>
        </p:blipFill>
        <p:spPr>
          <a:xfrm>
            <a:off x="9410700" y="0"/>
            <a:ext cx="2781300" cy="1143000"/>
          </a:xfrm>
          <a:prstGeom prst="rect">
            <a:avLst/>
          </a:prstGeom>
        </p:spPr>
      </p:pic>
      <p:grpSp>
        <p:nvGrpSpPr>
          <p:cNvPr id="7" name="Group 6">
            <a:extLst>
              <a:ext uri="{FF2B5EF4-FFF2-40B4-BE49-F238E27FC236}">
                <a16:creationId xmlns:a16="http://schemas.microsoft.com/office/drawing/2014/main" id="{EC5F95C3-C561-5C42-ABEA-280B9AB02ACF}"/>
              </a:ext>
            </a:extLst>
          </p:cNvPr>
          <p:cNvGrpSpPr/>
          <p:nvPr/>
        </p:nvGrpSpPr>
        <p:grpSpPr>
          <a:xfrm>
            <a:off x="7031542" y="5281852"/>
            <a:ext cx="3600" cy="10080"/>
            <a:chOff x="7031542" y="5281852"/>
            <a:chExt cx="3600" cy="1008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77B5427-87F8-984B-891C-100F0762F1B5}"/>
                    </a:ext>
                  </a:extLst>
                </p14:cNvPr>
                <p14:cNvContentPartPr/>
                <p14:nvPr/>
              </p14:nvContentPartPr>
              <p14:xfrm>
                <a:off x="7031542" y="5291572"/>
                <a:ext cx="360" cy="360"/>
              </p14:xfrm>
            </p:contentPart>
          </mc:Choice>
          <mc:Fallback xmlns="">
            <p:pic>
              <p:nvPicPr>
                <p:cNvPr id="5" name="Ink 4">
                  <a:extLst>
                    <a:ext uri="{FF2B5EF4-FFF2-40B4-BE49-F238E27FC236}">
                      <a16:creationId xmlns:a16="http://schemas.microsoft.com/office/drawing/2014/main" id="{C77B5427-87F8-984B-891C-100F0762F1B5}"/>
                    </a:ext>
                  </a:extLst>
                </p:cNvPr>
                <p:cNvPicPr/>
                <p:nvPr/>
              </p:nvPicPr>
              <p:blipFill>
                <a:blip r:embed="rId5"/>
                <a:stretch>
                  <a:fillRect/>
                </a:stretch>
              </p:blipFill>
              <p:spPr>
                <a:xfrm>
                  <a:off x="7022902" y="528257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36A5C20-C3EC-354B-9069-35F40E0C4D01}"/>
                    </a:ext>
                  </a:extLst>
                </p14:cNvPr>
                <p14:cNvContentPartPr/>
                <p14:nvPr/>
              </p14:nvContentPartPr>
              <p14:xfrm>
                <a:off x="7034782" y="5281852"/>
                <a:ext cx="360" cy="360"/>
              </p14:xfrm>
            </p:contentPart>
          </mc:Choice>
          <mc:Fallback xmlns="">
            <p:pic>
              <p:nvPicPr>
                <p:cNvPr id="6" name="Ink 5">
                  <a:extLst>
                    <a:ext uri="{FF2B5EF4-FFF2-40B4-BE49-F238E27FC236}">
                      <a16:creationId xmlns:a16="http://schemas.microsoft.com/office/drawing/2014/main" id="{336A5C20-C3EC-354B-9069-35F40E0C4D01}"/>
                    </a:ext>
                  </a:extLst>
                </p:cNvPr>
                <p:cNvPicPr/>
                <p:nvPr/>
              </p:nvPicPr>
              <p:blipFill>
                <a:blip r:embed="rId5"/>
                <a:stretch>
                  <a:fillRect/>
                </a:stretch>
              </p:blipFill>
              <p:spPr>
                <a:xfrm>
                  <a:off x="7026142" y="5272852"/>
                  <a:ext cx="18000" cy="18000"/>
                </a:xfrm>
                <a:prstGeom prst="rect">
                  <a:avLst/>
                </a:prstGeom>
              </p:spPr>
            </p:pic>
          </mc:Fallback>
        </mc:AlternateContent>
      </p:grpSp>
      <p:sp>
        <p:nvSpPr>
          <p:cNvPr id="8" name="Slide Number Placeholder 7">
            <a:extLst>
              <a:ext uri="{FF2B5EF4-FFF2-40B4-BE49-F238E27FC236}">
                <a16:creationId xmlns:a16="http://schemas.microsoft.com/office/drawing/2014/main" id="{229DBA9F-46C1-CC45-9EB6-C5F1242C4C0C}"/>
              </a:ext>
            </a:extLst>
          </p:cNvPr>
          <p:cNvSpPr>
            <a:spLocks noGrp="1"/>
          </p:cNvSpPr>
          <p:nvPr>
            <p:ph type="sldNum" sz="quarter" idx="12"/>
          </p:nvPr>
        </p:nvSpPr>
        <p:spPr/>
        <p:txBody>
          <a:bodyPr/>
          <a:lstStyle/>
          <a:p>
            <a:fld id="{C0B91729-795A-AB4F-BD93-8A9FD685D00B}" type="slidenum">
              <a:rPr lang="x-none" smtClean="0"/>
              <a:t>6</a:t>
            </a:fld>
            <a:endParaRPr lang="x-none"/>
          </a:p>
        </p:txBody>
      </p:sp>
    </p:spTree>
    <p:extLst>
      <p:ext uri="{BB962C8B-B14F-4D97-AF65-F5344CB8AC3E}">
        <p14:creationId xmlns:p14="http://schemas.microsoft.com/office/powerpoint/2010/main" val="26012365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a:t>Basic Concepts</a:t>
            </a:r>
            <a:endParaRPr lang="ru-RU" b="1" dirty="0"/>
          </a:p>
        </p:txBody>
      </p:sp>
      <p:sp>
        <p:nvSpPr>
          <p:cNvPr id="3" name="Объект 2"/>
          <p:cNvSpPr>
            <a:spLocks noGrp="1"/>
          </p:cNvSpPr>
          <p:nvPr>
            <p:ph idx="1"/>
          </p:nvPr>
        </p:nvSpPr>
        <p:spPr>
          <a:xfrm>
            <a:off x="838200" y="1787857"/>
            <a:ext cx="10515600" cy="4389106"/>
          </a:xfrm>
        </p:spPr>
        <p:txBody>
          <a:bodyPr>
            <a:normAutofit lnSpcReduction="10000"/>
          </a:bodyPr>
          <a:lstStyle/>
          <a:p>
            <a:r>
              <a:rPr lang="en-US" sz="2600" dirty="0"/>
              <a:t>Digital signature</a:t>
            </a:r>
            <a:r>
              <a:rPr lang="kk-KZ" sz="2600" dirty="0"/>
              <a:t> </a:t>
            </a:r>
            <a:r>
              <a:rPr lang="en-US" sz="2600" dirty="0"/>
              <a:t>(DS) - the requisite of the electronic</a:t>
            </a:r>
            <a:r>
              <a:rPr lang="kk-KZ" sz="2600" dirty="0"/>
              <a:t> </a:t>
            </a:r>
            <a:r>
              <a:rPr lang="en-US" sz="2600" dirty="0"/>
              <a:t>document, which serves to determine the source of data and protect the document from forgery. To obtain an DS, a cryptographic transformation of an electronic document is performed, which is then attached to the document or logically combined with it. This makes it possible to confirm its integrity and identify the signer.</a:t>
            </a:r>
            <a:endParaRPr lang="kk-KZ" sz="2600" dirty="0"/>
          </a:p>
          <a:p>
            <a:r>
              <a:rPr lang="en-US" sz="2600" dirty="0"/>
              <a:t>The Digital Signature Algorithm (DSA) is a Federal Information Processing Standard for digital signatures, based on the mathematical concept of modular exponentiation and the discrete logarithm problem</a:t>
            </a:r>
            <a:r>
              <a:rPr lang="kk-KZ" sz="2600" dirty="0"/>
              <a:t>.</a:t>
            </a:r>
          </a:p>
          <a:p>
            <a:r>
              <a:rPr lang="en-US" sz="2600" dirty="0"/>
              <a:t>In cryptography, the Elliptic Curve Digital Signature Algorithm (ECDSA) offers a variant of the Digital Signature Algorithm (DSA) which uses elliptic curve cryptography.</a:t>
            </a:r>
          </a:p>
          <a:p>
            <a:endParaRPr lang="ru-RU" dirty="0"/>
          </a:p>
        </p:txBody>
      </p:sp>
      <p:grpSp>
        <p:nvGrpSpPr>
          <p:cNvPr id="4" name="Group 10">
            <a:extLst>
              <a:ext uri="{FF2B5EF4-FFF2-40B4-BE49-F238E27FC236}">
                <a16:creationId xmlns:a16="http://schemas.microsoft.com/office/drawing/2014/main" id="{96AF5BED-1831-4A88-91BC-55D58BF9F2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544BD6EE-970C-4DF5-A508-F6127787C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6" name="Freeform 6">
              <a:extLst>
                <a:ext uri="{FF2B5EF4-FFF2-40B4-BE49-F238E27FC236}">
                  <a16:creationId xmlns:a16="http://schemas.microsoft.com/office/drawing/2014/main" id="{B0ECD73E-712E-4743-BE0D-7BDF10DA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7" name="Picture 6" descr="A picture containing text&#10;&#10;Description automatically generated">
            <a:extLst>
              <a:ext uri="{FF2B5EF4-FFF2-40B4-BE49-F238E27FC236}">
                <a16:creationId xmlns:a16="http://schemas.microsoft.com/office/drawing/2014/main" id="{425751F8-2EC3-8B44-AFE4-B1D237A790A1}"/>
              </a:ext>
            </a:extLst>
          </p:cNvPr>
          <p:cNvPicPr>
            <a:picLocks noChangeAspect="1"/>
          </p:cNvPicPr>
          <p:nvPr/>
        </p:nvPicPr>
        <p:blipFill>
          <a:blip r:embed="rId2"/>
          <a:stretch>
            <a:fillRect/>
          </a:stretch>
        </p:blipFill>
        <p:spPr>
          <a:xfrm>
            <a:off x="9371280" y="0"/>
            <a:ext cx="2820720" cy="1159200"/>
          </a:xfrm>
          <a:prstGeom prst="rect">
            <a:avLst/>
          </a:prstGeom>
        </p:spPr>
      </p:pic>
      <p:sp>
        <p:nvSpPr>
          <p:cNvPr id="8" name="Slide Number Placeholder 7">
            <a:extLst>
              <a:ext uri="{FF2B5EF4-FFF2-40B4-BE49-F238E27FC236}">
                <a16:creationId xmlns:a16="http://schemas.microsoft.com/office/drawing/2014/main" id="{FD949ED9-7198-F346-BEA3-16D4ACBF557A}"/>
              </a:ext>
            </a:extLst>
          </p:cNvPr>
          <p:cNvSpPr>
            <a:spLocks noGrp="1"/>
          </p:cNvSpPr>
          <p:nvPr>
            <p:ph type="sldNum" sz="quarter" idx="12"/>
          </p:nvPr>
        </p:nvSpPr>
        <p:spPr/>
        <p:txBody>
          <a:bodyPr/>
          <a:lstStyle/>
          <a:p>
            <a:fld id="{C0B91729-795A-AB4F-BD93-8A9FD685D00B}" type="slidenum">
              <a:rPr lang="x-none" smtClean="0"/>
              <a:t>60</a:t>
            </a:fld>
            <a:endParaRPr lang="x-none"/>
          </a:p>
        </p:txBody>
      </p:sp>
    </p:spTree>
    <p:extLst>
      <p:ext uri="{BB962C8B-B14F-4D97-AF65-F5344CB8AC3E}">
        <p14:creationId xmlns:p14="http://schemas.microsoft.com/office/powerpoint/2010/main" val="8247425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a:t>Digital signature schemes</a:t>
            </a:r>
            <a:endParaRPr lang="ru-RU" b="1" dirty="0"/>
          </a:p>
        </p:txBody>
      </p:sp>
      <p:graphicFrame>
        <p:nvGraphicFramePr>
          <p:cNvPr id="7" name="Объект 6"/>
          <p:cNvGraphicFramePr>
            <a:graphicFrameLocks noGrp="1"/>
          </p:cNvGraphicFramePr>
          <p:nvPr>
            <p:ph idx="1"/>
            <p:extLst>
              <p:ext uri="{D42A27DB-BD31-4B8C-83A1-F6EECF244321}">
                <p14:modId xmlns:p14="http://schemas.microsoft.com/office/powerpoint/2010/main" val="333260156"/>
              </p:ext>
            </p:extLst>
          </p:nvPr>
        </p:nvGraphicFramePr>
        <p:xfrm>
          <a:off x="838200" y="1825625"/>
          <a:ext cx="10515600" cy="36626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a:txBody>
                    <a:bodyPr/>
                    <a:lstStyle/>
                    <a:p>
                      <a:r>
                        <a:rPr lang="en-US" dirty="0"/>
                        <a:t>SHEME</a:t>
                      </a:r>
                      <a:endParaRPr lang="ru-RU" dirty="0"/>
                    </a:p>
                  </a:txBody>
                  <a:tcPr/>
                </a:tc>
                <a:tc>
                  <a:txBody>
                    <a:bodyPr/>
                    <a:lstStyle/>
                    <a:p>
                      <a:r>
                        <a:rPr lang="en-US" dirty="0"/>
                        <a:t>TASK</a:t>
                      </a:r>
                      <a:endParaRPr lang="ru-RU" dirty="0"/>
                    </a:p>
                  </a:txBody>
                  <a:tcPr/>
                </a:tc>
                <a:tc>
                  <a:txBody>
                    <a:bodyPr/>
                    <a:lstStyle/>
                    <a:p>
                      <a:r>
                        <a:rPr lang="en-US" dirty="0"/>
                        <a:t>HASH FUNCTION</a:t>
                      </a:r>
                      <a:endParaRPr lang="ru-RU" dirty="0"/>
                    </a:p>
                  </a:txBody>
                  <a:tcPr/>
                </a:tc>
                <a:extLst>
                  <a:ext uri="{0D108BD9-81ED-4DB2-BD59-A6C34878D82A}">
                    <a16:rowId xmlns:a16="http://schemas.microsoft.com/office/drawing/2014/main" val="10000"/>
                  </a:ext>
                </a:extLst>
              </a:tr>
              <a:tr h="370840">
                <a:tc>
                  <a:txBody>
                    <a:bodyPr/>
                    <a:lstStyle/>
                    <a:p>
                      <a:r>
                        <a:rPr lang="en-US" dirty="0"/>
                        <a:t>RSA</a:t>
                      </a:r>
                      <a:endParaRPr lang="ru-RU" dirty="0"/>
                    </a:p>
                  </a:txBody>
                  <a:tcPr/>
                </a:tc>
                <a:tc>
                  <a:txBody>
                    <a:bodyPr/>
                    <a:lstStyle/>
                    <a:p>
                      <a:r>
                        <a:rPr lang="en-US" dirty="0"/>
                        <a:t>Factoring</a:t>
                      </a:r>
                      <a:r>
                        <a:rPr lang="en-US" baseline="0" dirty="0"/>
                        <a:t> a number</a:t>
                      </a:r>
                      <a:endParaRPr lang="ru-RU" dirty="0"/>
                    </a:p>
                  </a:txBody>
                  <a:tcPr/>
                </a:tc>
                <a:tc>
                  <a:txBody>
                    <a:bodyPr/>
                    <a:lstStyle/>
                    <a:p>
                      <a:r>
                        <a:rPr lang="ru-RU" dirty="0"/>
                        <a:t>MD4 </a:t>
                      </a:r>
                      <a:r>
                        <a:rPr lang="en-US" dirty="0"/>
                        <a:t>or</a:t>
                      </a:r>
                      <a:r>
                        <a:rPr lang="ru-RU" dirty="0"/>
                        <a:t> MD5 (</a:t>
                      </a:r>
                      <a:r>
                        <a:rPr lang="ru-RU" dirty="0" err="1"/>
                        <a:t>Message</a:t>
                      </a:r>
                      <a:r>
                        <a:rPr lang="ru-RU" dirty="0"/>
                        <a:t> </a:t>
                      </a:r>
                      <a:r>
                        <a:rPr lang="ru-RU" dirty="0" err="1"/>
                        <a:t>Digest</a:t>
                      </a:r>
                      <a:r>
                        <a:rPr lang="ru-RU" dirty="0"/>
                        <a:t> </a:t>
                      </a:r>
                      <a:r>
                        <a:rPr lang="ru-RU" dirty="0" err="1"/>
                        <a:t>Algorithm</a:t>
                      </a:r>
                      <a:r>
                        <a:rPr lang="ru-RU" dirty="0"/>
                        <a:t> -</a:t>
                      </a:r>
                      <a:r>
                        <a:rPr lang="en-US" dirty="0"/>
                        <a:t> message summary algorithm, R. </a:t>
                      </a:r>
                      <a:r>
                        <a:rPr lang="en-US" dirty="0" err="1"/>
                        <a:t>Rivest</a:t>
                      </a:r>
                      <a:r>
                        <a:rPr lang="ru-RU" dirty="0"/>
                        <a:t>)</a:t>
                      </a:r>
                    </a:p>
                  </a:txBody>
                  <a:tcPr/>
                </a:tc>
                <a:extLst>
                  <a:ext uri="{0D108BD9-81ED-4DB2-BD59-A6C34878D82A}">
                    <a16:rowId xmlns:a16="http://schemas.microsoft.com/office/drawing/2014/main" val="10001"/>
                  </a:ext>
                </a:extLst>
              </a:tr>
              <a:tr h="370840">
                <a:tc>
                  <a:txBody>
                    <a:bodyPr/>
                    <a:lstStyle/>
                    <a:p>
                      <a:r>
                        <a:rPr lang="en-US" dirty="0"/>
                        <a:t>DSS (NIST. FIPS Publication 186: Digital Signature Standard (DSS). May 1994)</a:t>
                      </a:r>
                    </a:p>
                    <a:p>
                      <a:r>
                        <a:rPr lang="en-US" dirty="0"/>
                        <a:t>DSS – US Federal Digital Signature Standard</a:t>
                      </a:r>
                      <a:endParaRPr lang="ru-RU" dirty="0"/>
                    </a:p>
                  </a:txBody>
                  <a:tcPr/>
                </a:tc>
                <a:tc>
                  <a:txBody>
                    <a:bodyPr/>
                    <a:lstStyle/>
                    <a:p>
                      <a:r>
                        <a:rPr lang="en-US" dirty="0"/>
                        <a:t>Discrete logarithm according to El-Gamal's scheme</a:t>
                      </a:r>
                      <a:endParaRPr lang="ru-RU" dirty="0"/>
                    </a:p>
                  </a:txBody>
                  <a:tcPr/>
                </a:tc>
                <a:tc>
                  <a:txBody>
                    <a:bodyPr/>
                    <a:lstStyle/>
                    <a:p>
                      <a:r>
                        <a:rPr lang="en-US" sz="1800" b="0" i="0" kern="1200" dirty="0">
                          <a:solidFill>
                            <a:schemeClr val="dk1"/>
                          </a:solidFill>
                          <a:effectLst/>
                          <a:latin typeface="+mn-lt"/>
                          <a:ea typeface="+mn-ea"/>
                          <a:cs typeface="+mn-cs"/>
                        </a:rPr>
                        <a:t>SHA-1 (NIST. FIPS Publication 180: Secure Hash Standard (SHS). May 1993)</a:t>
                      </a:r>
                      <a:br>
                        <a:rPr lang="en-US" dirty="0"/>
                      </a:br>
                      <a:r>
                        <a:rPr lang="en-US" sz="1800" b="0" i="0" kern="1200" dirty="0">
                          <a:solidFill>
                            <a:schemeClr val="dk1"/>
                          </a:solidFill>
                          <a:effectLst/>
                          <a:latin typeface="+mn-lt"/>
                          <a:ea typeface="+mn-ea"/>
                          <a:cs typeface="+mn-cs"/>
                        </a:rPr>
                        <a:t>SHS – USA</a:t>
                      </a:r>
                      <a:r>
                        <a:rPr lang="en-US" sz="1800" b="0" i="0" kern="1200" baseline="0" dirty="0">
                          <a:solidFill>
                            <a:schemeClr val="dk1"/>
                          </a:solidFill>
                          <a:effectLst/>
                          <a:latin typeface="+mn-lt"/>
                          <a:ea typeface="+mn-ea"/>
                          <a:cs typeface="+mn-cs"/>
                        </a:rPr>
                        <a:t> standard hash function</a:t>
                      </a:r>
                      <a:br>
                        <a:rPr lang="ru-RU" dirty="0"/>
                      </a:br>
                      <a:r>
                        <a:rPr lang="en-US" sz="1800" b="0" i="0" kern="1200" dirty="0">
                          <a:solidFill>
                            <a:schemeClr val="dk1"/>
                          </a:solidFill>
                          <a:effectLst/>
                          <a:latin typeface="+mn-lt"/>
                          <a:ea typeface="+mn-ea"/>
                          <a:cs typeface="+mn-cs"/>
                        </a:rPr>
                        <a:t>SHA - Secure Hash Algorithm – hash function algorithm</a:t>
                      </a:r>
                      <a:endParaRPr lang="ru-RU" dirty="0"/>
                    </a:p>
                  </a:txBody>
                  <a:tcPr/>
                </a:tc>
                <a:extLst>
                  <a:ext uri="{0D108BD9-81ED-4DB2-BD59-A6C34878D82A}">
                    <a16:rowId xmlns:a16="http://schemas.microsoft.com/office/drawing/2014/main" val="10002"/>
                  </a:ext>
                </a:extLst>
              </a:tr>
              <a:tr h="370840">
                <a:tc>
                  <a:txBody>
                    <a:bodyPr/>
                    <a:lstStyle/>
                    <a:p>
                      <a:r>
                        <a:rPr lang="en-US" dirty="0"/>
                        <a:t>ECDSA (Elliptic Curve Digital Signature Algorithm)</a:t>
                      </a:r>
                      <a:endParaRPr lang="ru-RU" dirty="0"/>
                    </a:p>
                  </a:txBody>
                  <a:tcPr/>
                </a:tc>
                <a:tc>
                  <a:txBody>
                    <a:bodyPr/>
                    <a:lstStyle/>
                    <a:p>
                      <a:r>
                        <a:rPr lang="en-US" dirty="0"/>
                        <a:t>Discrete logarithm in a group of points of an elliptic curve</a:t>
                      </a:r>
                      <a:endParaRPr lang="ru-RU" dirty="0"/>
                    </a:p>
                  </a:txBody>
                  <a:tcPr/>
                </a:tc>
                <a:tc>
                  <a:txBody>
                    <a:bodyPr/>
                    <a:lstStyle/>
                    <a:p>
                      <a:r>
                        <a:rPr lang="en-US" sz="1800" b="0" i="0" kern="1200" dirty="0">
                          <a:solidFill>
                            <a:schemeClr val="dk1"/>
                          </a:solidFill>
                          <a:effectLst/>
                          <a:latin typeface="+mn-lt"/>
                          <a:ea typeface="+mn-ea"/>
                          <a:cs typeface="+mn-cs"/>
                        </a:rPr>
                        <a:t>SHA (NIST. FIPS 180-3: Secure Hash Standard (SHS). October 2008)</a:t>
                      </a:r>
                      <a:endParaRPr lang="ru-RU" dirty="0"/>
                    </a:p>
                  </a:txBody>
                  <a:tcPr/>
                </a:tc>
                <a:extLst>
                  <a:ext uri="{0D108BD9-81ED-4DB2-BD59-A6C34878D82A}">
                    <a16:rowId xmlns:a16="http://schemas.microsoft.com/office/drawing/2014/main" val="10003"/>
                  </a:ext>
                </a:extLst>
              </a:tr>
            </a:tbl>
          </a:graphicData>
        </a:graphic>
      </p:graphicFrame>
      <p:grpSp>
        <p:nvGrpSpPr>
          <p:cNvPr id="4" name="Group 10">
            <a:extLst>
              <a:ext uri="{FF2B5EF4-FFF2-40B4-BE49-F238E27FC236}">
                <a16:creationId xmlns:a16="http://schemas.microsoft.com/office/drawing/2014/main" id="{96AF5BED-1831-4A88-91BC-55D58BF9F2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544BD6EE-970C-4DF5-A508-F6127787C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6" name="Freeform 6">
              <a:extLst>
                <a:ext uri="{FF2B5EF4-FFF2-40B4-BE49-F238E27FC236}">
                  <a16:creationId xmlns:a16="http://schemas.microsoft.com/office/drawing/2014/main" id="{B0ECD73E-712E-4743-BE0D-7BDF10DA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8" name="Picture 7" descr="A picture containing text&#10;&#10;Description automatically generated">
            <a:extLst>
              <a:ext uri="{FF2B5EF4-FFF2-40B4-BE49-F238E27FC236}">
                <a16:creationId xmlns:a16="http://schemas.microsoft.com/office/drawing/2014/main" id="{F388A286-964D-4C4E-9139-2F9E5A45A55E}"/>
              </a:ext>
            </a:extLst>
          </p:cNvPr>
          <p:cNvPicPr>
            <a:picLocks noChangeAspect="1"/>
          </p:cNvPicPr>
          <p:nvPr/>
        </p:nvPicPr>
        <p:blipFill>
          <a:blip r:embed="rId2"/>
          <a:stretch>
            <a:fillRect/>
          </a:stretch>
        </p:blipFill>
        <p:spPr>
          <a:xfrm>
            <a:off x="9371280" y="0"/>
            <a:ext cx="2820720" cy="1159200"/>
          </a:xfrm>
          <a:prstGeom prst="rect">
            <a:avLst/>
          </a:prstGeom>
        </p:spPr>
      </p:pic>
      <p:sp>
        <p:nvSpPr>
          <p:cNvPr id="3" name="Slide Number Placeholder 2">
            <a:extLst>
              <a:ext uri="{FF2B5EF4-FFF2-40B4-BE49-F238E27FC236}">
                <a16:creationId xmlns:a16="http://schemas.microsoft.com/office/drawing/2014/main" id="{7C840D4A-BFA4-1A48-A83E-DDAC338441C8}"/>
              </a:ext>
            </a:extLst>
          </p:cNvPr>
          <p:cNvSpPr>
            <a:spLocks noGrp="1"/>
          </p:cNvSpPr>
          <p:nvPr>
            <p:ph type="sldNum" sz="quarter" idx="12"/>
          </p:nvPr>
        </p:nvSpPr>
        <p:spPr/>
        <p:txBody>
          <a:bodyPr/>
          <a:lstStyle/>
          <a:p>
            <a:fld id="{C0B91729-795A-AB4F-BD93-8A9FD685D00B}" type="slidenum">
              <a:rPr lang="x-none" smtClean="0"/>
              <a:t>61</a:t>
            </a:fld>
            <a:endParaRPr lang="x-none"/>
          </a:p>
        </p:txBody>
      </p:sp>
    </p:spTree>
    <p:extLst>
      <p:ext uri="{BB962C8B-B14F-4D97-AF65-F5344CB8AC3E}">
        <p14:creationId xmlns:p14="http://schemas.microsoft.com/office/powerpoint/2010/main" val="41367320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6040" y="360481"/>
            <a:ext cx="10515600" cy="1325563"/>
          </a:xfrm>
        </p:spPr>
        <p:txBody>
          <a:bodyPr/>
          <a:lstStyle/>
          <a:p>
            <a:pPr algn="ctr"/>
            <a:r>
              <a:rPr lang="en-US" b="1" dirty="0"/>
              <a:t>Properties of digital signature</a:t>
            </a:r>
            <a:endParaRPr lang="ru-RU" b="1" dirty="0"/>
          </a:p>
        </p:txBody>
      </p:sp>
      <p:sp>
        <p:nvSpPr>
          <p:cNvPr id="3" name="Объект 2"/>
          <p:cNvSpPr>
            <a:spLocks noGrp="1"/>
          </p:cNvSpPr>
          <p:nvPr>
            <p:ph idx="1"/>
          </p:nvPr>
        </p:nvSpPr>
        <p:spPr/>
        <p:txBody>
          <a:bodyPr/>
          <a:lstStyle/>
          <a:p>
            <a:r>
              <a:rPr lang="en-US" dirty="0"/>
              <a:t>1) </a:t>
            </a:r>
            <a:r>
              <a:rPr lang="en-US" dirty="0">
                <a:solidFill>
                  <a:srgbClr val="0070C0"/>
                </a:solidFill>
              </a:rPr>
              <a:t>Authenticity</a:t>
            </a:r>
            <a:r>
              <a:rPr lang="en-US" dirty="0"/>
              <a:t>, convincing that it was this person who signed the document.</a:t>
            </a:r>
            <a:endParaRPr lang="kk-KZ" dirty="0"/>
          </a:p>
          <a:p>
            <a:r>
              <a:rPr lang="en-US" dirty="0"/>
              <a:t>2) </a:t>
            </a:r>
            <a:r>
              <a:rPr lang="en-US" dirty="0">
                <a:solidFill>
                  <a:srgbClr val="0070C0"/>
                </a:solidFill>
              </a:rPr>
              <a:t>Uniqueness</a:t>
            </a:r>
            <a:r>
              <a:rPr lang="en-US" dirty="0"/>
              <a:t>, since a hand signature is a part of a document that cannot be moved to other documents. That is, any individual document will have its own unique digital signature.</a:t>
            </a:r>
            <a:endParaRPr lang="kk-KZ" dirty="0"/>
          </a:p>
          <a:p>
            <a:r>
              <a:rPr lang="en-US" dirty="0"/>
              <a:t>3) </a:t>
            </a:r>
            <a:r>
              <a:rPr lang="en-US" dirty="0">
                <a:solidFill>
                  <a:srgbClr val="0070C0"/>
                </a:solidFill>
              </a:rPr>
              <a:t>The integrity </a:t>
            </a:r>
            <a:r>
              <a:rPr lang="en-US" dirty="0"/>
              <a:t>of the signed document, i.e. the impossibility of changing the signed document.</a:t>
            </a:r>
            <a:endParaRPr lang="kk-KZ" dirty="0"/>
          </a:p>
          <a:p>
            <a:r>
              <a:rPr lang="en-US" dirty="0"/>
              <a:t>4) </a:t>
            </a:r>
            <a:r>
              <a:rPr lang="en-US" dirty="0">
                <a:solidFill>
                  <a:srgbClr val="0070C0"/>
                </a:solidFill>
              </a:rPr>
              <a:t>Non-repudiation</a:t>
            </a:r>
            <a:r>
              <a:rPr lang="en-US" dirty="0"/>
              <a:t> of authorship or agreement with the content of the document, the signature cannot be refused in the future.</a:t>
            </a:r>
          </a:p>
          <a:p>
            <a:endParaRPr lang="ru-RU" dirty="0"/>
          </a:p>
        </p:txBody>
      </p:sp>
      <p:grpSp>
        <p:nvGrpSpPr>
          <p:cNvPr id="4" name="Group 10">
            <a:extLst>
              <a:ext uri="{FF2B5EF4-FFF2-40B4-BE49-F238E27FC236}">
                <a16:creationId xmlns:a16="http://schemas.microsoft.com/office/drawing/2014/main" id="{96AF5BED-1831-4A88-91BC-55D58BF9F2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544BD6EE-970C-4DF5-A508-F6127787C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6" name="Freeform 6">
              <a:extLst>
                <a:ext uri="{FF2B5EF4-FFF2-40B4-BE49-F238E27FC236}">
                  <a16:creationId xmlns:a16="http://schemas.microsoft.com/office/drawing/2014/main" id="{B0ECD73E-712E-4743-BE0D-7BDF10DA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7" name="Picture 6" descr="A picture containing text&#10;&#10;Description automatically generated">
            <a:extLst>
              <a:ext uri="{FF2B5EF4-FFF2-40B4-BE49-F238E27FC236}">
                <a16:creationId xmlns:a16="http://schemas.microsoft.com/office/drawing/2014/main" id="{E8D1AA59-38FB-B940-BEA8-849ACC70AEB1}"/>
              </a:ext>
            </a:extLst>
          </p:cNvPr>
          <p:cNvPicPr>
            <a:picLocks noChangeAspect="1"/>
          </p:cNvPicPr>
          <p:nvPr/>
        </p:nvPicPr>
        <p:blipFill>
          <a:blip r:embed="rId2"/>
          <a:stretch>
            <a:fillRect/>
          </a:stretch>
        </p:blipFill>
        <p:spPr>
          <a:xfrm>
            <a:off x="9371280" y="0"/>
            <a:ext cx="2820720" cy="1159200"/>
          </a:xfrm>
          <a:prstGeom prst="rect">
            <a:avLst/>
          </a:prstGeom>
        </p:spPr>
      </p:pic>
      <p:sp>
        <p:nvSpPr>
          <p:cNvPr id="8" name="Slide Number Placeholder 7">
            <a:extLst>
              <a:ext uri="{FF2B5EF4-FFF2-40B4-BE49-F238E27FC236}">
                <a16:creationId xmlns:a16="http://schemas.microsoft.com/office/drawing/2014/main" id="{26F751BB-5DD0-3744-ABFE-EE171A50CD49}"/>
              </a:ext>
            </a:extLst>
          </p:cNvPr>
          <p:cNvSpPr>
            <a:spLocks noGrp="1"/>
          </p:cNvSpPr>
          <p:nvPr>
            <p:ph type="sldNum" sz="quarter" idx="12"/>
          </p:nvPr>
        </p:nvSpPr>
        <p:spPr/>
        <p:txBody>
          <a:bodyPr/>
          <a:lstStyle/>
          <a:p>
            <a:fld id="{C0B91729-795A-AB4F-BD93-8A9FD685D00B}" type="slidenum">
              <a:rPr lang="x-none" smtClean="0"/>
              <a:t>62</a:t>
            </a:fld>
            <a:endParaRPr lang="x-none"/>
          </a:p>
        </p:txBody>
      </p:sp>
    </p:spTree>
    <p:extLst>
      <p:ext uri="{BB962C8B-B14F-4D97-AF65-F5344CB8AC3E}">
        <p14:creationId xmlns:p14="http://schemas.microsoft.com/office/powerpoint/2010/main" val="25605504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001973" y="1115942"/>
            <a:ext cx="10515600" cy="4351338"/>
          </a:xfrm>
        </p:spPr>
        <p:txBody>
          <a:bodyPr/>
          <a:lstStyle/>
          <a:p>
            <a:r>
              <a:rPr lang="en-US" sz="2600" dirty="0"/>
              <a:t>The ECDSA algorithm uses an elliptic curve and a finite field to create a data signature so that third parties can verify the authenticity of the signature and the signer retains the exclusive ability to create the signature.</a:t>
            </a:r>
            <a:endParaRPr lang="ru-RU" sz="2600" dirty="0"/>
          </a:p>
          <a:p>
            <a:endParaRPr lang="ru-RU" dirty="0"/>
          </a:p>
        </p:txBody>
      </p:sp>
      <p:grpSp>
        <p:nvGrpSpPr>
          <p:cNvPr id="4" name="Group 10">
            <a:extLst>
              <a:ext uri="{FF2B5EF4-FFF2-40B4-BE49-F238E27FC236}">
                <a16:creationId xmlns:a16="http://schemas.microsoft.com/office/drawing/2014/main" id="{96AF5BED-1831-4A88-91BC-55D58BF9F2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544BD6EE-970C-4DF5-A508-F6127787C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6" name="Freeform 6">
              <a:extLst>
                <a:ext uri="{FF2B5EF4-FFF2-40B4-BE49-F238E27FC236}">
                  <a16:creationId xmlns:a16="http://schemas.microsoft.com/office/drawing/2014/main" id="{B0ECD73E-712E-4743-BE0D-7BDF10DA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9462" y="3002507"/>
            <a:ext cx="5004889" cy="3174457"/>
          </a:xfrm>
          <a:prstGeom prst="rect">
            <a:avLst/>
          </a:prstGeom>
        </p:spPr>
      </p:pic>
      <p:sp>
        <p:nvSpPr>
          <p:cNvPr id="8" name="Заголовок 1"/>
          <p:cNvSpPr>
            <a:spLocks noGrp="1"/>
          </p:cNvSpPr>
          <p:nvPr>
            <p:ph type="title"/>
          </p:nvPr>
        </p:nvSpPr>
        <p:spPr>
          <a:xfrm>
            <a:off x="838200" y="0"/>
            <a:ext cx="10515600" cy="1325563"/>
          </a:xfrm>
        </p:spPr>
        <p:txBody>
          <a:bodyPr/>
          <a:lstStyle/>
          <a:p>
            <a:pPr algn="ctr"/>
            <a:r>
              <a:rPr lang="en-US" b="1" dirty="0"/>
              <a:t>ECDSA</a:t>
            </a:r>
            <a:endParaRPr lang="ru-RU" b="1" dirty="0"/>
          </a:p>
        </p:txBody>
      </p:sp>
      <p:pic>
        <p:nvPicPr>
          <p:cNvPr id="9" name="Picture 8" descr="A picture containing text&#10;&#10;Description automatically generated">
            <a:extLst>
              <a:ext uri="{FF2B5EF4-FFF2-40B4-BE49-F238E27FC236}">
                <a16:creationId xmlns:a16="http://schemas.microsoft.com/office/drawing/2014/main" id="{DC775029-7373-264D-B585-6A37518E410E}"/>
              </a:ext>
            </a:extLst>
          </p:cNvPr>
          <p:cNvPicPr>
            <a:picLocks noChangeAspect="1"/>
          </p:cNvPicPr>
          <p:nvPr/>
        </p:nvPicPr>
        <p:blipFill>
          <a:blip r:embed="rId3"/>
          <a:stretch>
            <a:fillRect/>
          </a:stretch>
        </p:blipFill>
        <p:spPr>
          <a:xfrm>
            <a:off x="9371280" y="0"/>
            <a:ext cx="2820720" cy="1159200"/>
          </a:xfrm>
          <a:prstGeom prst="rect">
            <a:avLst/>
          </a:prstGeom>
        </p:spPr>
      </p:pic>
      <p:sp>
        <p:nvSpPr>
          <p:cNvPr id="2" name="Slide Number Placeholder 1">
            <a:extLst>
              <a:ext uri="{FF2B5EF4-FFF2-40B4-BE49-F238E27FC236}">
                <a16:creationId xmlns:a16="http://schemas.microsoft.com/office/drawing/2014/main" id="{EE27EAFD-7982-4642-A37B-0DC8186EE6B1}"/>
              </a:ext>
            </a:extLst>
          </p:cNvPr>
          <p:cNvSpPr>
            <a:spLocks noGrp="1"/>
          </p:cNvSpPr>
          <p:nvPr>
            <p:ph type="sldNum" sz="quarter" idx="12"/>
          </p:nvPr>
        </p:nvSpPr>
        <p:spPr/>
        <p:txBody>
          <a:bodyPr/>
          <a:lstStyle/>
          <a:p>
            <a:fld id="{C0B91729-795A-AB4F-BD93-8A9FD685D00B}" type="slidenum">
              <a:rPr lang="x-none" smtClean="0"/>
              <a:t>63</a:t>
            </a:fld>
            <a:endParaRPr lang="x-none"/>
          </a:p>
        </p:txBody>
      </p:sp>
    </p:spTree>
    <p:extLst>
      <p:ext uri="{BB962C8B-B14F-4D97-AF65-F5344CB8AC3E}">
        <p14:creationId xmlns:p14="http://schemas.microsoft.com/office/powerpoint/2010/main" val="12180033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47687" y="250031"/>
            <a:ext cx="10515600" cy="1325563"/>
          </a:xfrm>
        </p:spPr>
        <p:txBody>
          <a:bodyPr/>
          <a:lstStyle/>
          <a:p>
            <a:pPr algn="ctr"/>
            <a:r>
              <a:rPr lang="en-US" b="1" dirty="0"/>
              <a:t>Benefits of ECDSA over DSA</a:t>
            </a:r>
            <a:endParaRPr lang="ru-RU" b="1" dirty="0"/>
          </a:p>
        </p:txBody>
      </p:sp>
      <p:sp>
        <p:nvSpPr>
          <p:cNvPr id="3" name="Объект 2"/>
          <p:cNvSpPr>
            <a:spLocks noGrp="1"/>
          </p:cNvSpPr>
          <p:nvPr>
            <p:ph idx="1"/>
          </p:nvPr>
        </p:nvSpPr>
        <p:spPr/>
        <p:txBody>
          <a:bodyPr>
            <a:normAutofit/>
          </a:bodyPr>
          <a:lstStyle/>
          <a:p>
            <a:r>
              <a:rPr lang="en-US" sz="2600" dirty="0"/>
              <a:t>ECDSA allows you to work on fields significantly smaller than the </a:t>
            </a:r>
            <a:r>
              <a:rPr lang="en-US" sz="2400" dirty="0"/>
              <a:t>prime </a:t>
            </a:r>
            <a:r>
              <a:rPr lang="en-US" sz="2600" dirty="0"/>
              <a:t>Galois fields</a:t>
            </a:r>
            <a:r>
              <a:rPr lang="en-US" sz="2600" b="1" dirty="0"/>
              <a:t> </a:t>
            </a:r>
            <a:r>
              <a:rPr lang="en-US" sz="2600" dirty="0"/>
              <a:t>GF p(). It is assumed that the bit size of the public key in ESDSA is equal double the size of the secret key in bits. For comparison, with a security level of 80 bits the attacker needs to verify 2 ^ 80 versions of the signature to find the secret key. Moreover, the size the DSA public key is 1024 bits, while for ECDSA public key - 160 bits. On the other hand the signature size is the same for both DSA and ECDSA: 4tbit, where t is the security level measured in bits, that is, with a security level of 80 bits approximately 320 bits for DSA and 80 bits for ECDSA</a:t>
            </a:r>
            <a:r>
              <a:rPr lang="en-US" dirty="0"/>
              <a:t>.</a:t>
            </a:r>
            <a:endParaRPr lang="ru-RU" dirty="0"/>
          </a:p>
        </p:txBody>
      </p:sp>
      <p:grpSp>
        <p:nvGrpSpPr>
          <p:cNvPr id="4" name="Group 10">
            <a:extLst>
              <a:ext uri="{FF2B5EF4-FFF2-40B4-BE49-F238E27FC236}">
                <a16:creationId xmlns:a16="http://schemas.microsoft.com/office/drawing/2014/main" id="{96AF5BED-1831-4A88-91BC-55D58BF9F2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544BD6EE-970C-4DF5-A508-F6127787C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6" name="Freeform 6">
              <a:extLst>
                <a:ext uri="{FF2B5EF4-FFF2-40B4-BE49-F238E27FC236}">
                  <a16:creationId xmlns:a16="http://schemas.microsoft.com/office/drawing/2014/main" id="{B0ECD73E-712E-4743-BE0D-7BDF10DA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7" name="Picture 6" descr="A picture containing text&#10;&#10;Description automatically generated">
            <a:extLst>
              <a:ext uri="{FF2B5EF4-FFF2-40B4-BE49-F238E27FC236}">
                <a16:creationId xmlns:a16="http://schemas.microsoft.com/office/drawing/2014/main" id="{480FE667-7D23-9E4D-94C3-15E85A1DFF15}"/>
              </a:ext>
            </a:extLst>
          </p:cNvPr>
          <p:cNvPicPr>
            <a:picLocks noChangeAspect="1"/>
          </p:cNvPicPr>
          <p:nvPr/>
        </p:nvPicPr>
        <p:blipFill>
          <a:blip r:embed="rId2"/>
          <a:stretch>
            <a:fillRect/>
          </a:stretch>
        </p:blipFill>
        <p:spPr>
          <a:xfrm>
            <a:off x="9371280" y="0"/>
            <a:ext cx="2820720" cy="1159200"/>
          </a:xfrm>
          <a:prstGeom prst="rect">
            <a:avLst/>
          </a:prstGeom>
        </p:spPr>
      </p:pic>
      <p:sp>
        <p:nvSpPr>
          <p:cNvPr id="8" name="Slide Number Placeholder 7">
            <a:extLst>
              <a:ext uri="{FF2B5EF4-FFF2-40B4-BE49-F238E27FC236}">
                <a16:creationId xmlns:a16="http://schemas.microsoft.com/office/drawing/2014/main" id="{1304FC06-534E-C04B-ADB0-F96FBDDE0F06}"/>
              </a:ext>
            </a:extLst>
          </p:cNvPr>
          <p:cNvSpPr>
            <a:spLocks noGrp="1"/>
          </p:cNvSpPr>
          <p:nvPr>
            <p:ph type="sldNum" sz="quarter" idx="12"/>
          </p:nvPr>
        </p:nvSpPr>
        <p:spPr/>
        <p:txBody>
          <a:bodyPr/>
          <a:lstStyle/>
          <a:p>
            <a:fld id="{C0B91729-795A-AB4F-BD93-8A9FD685D00B}" type="slidenum">
              <a:rPr lang="x-none" smtClean="0"/>
              <a:t>64</a:t>
            </a:fld>
            <a:endParaRPr lang="x-none"/>
          </a:p>
        </p:txBody>
      </p:sp>
    </p:spTree>
    <p:extLst>
      <p:ext uri="{BB962C8B-B14F-4D97-AF65-F5344CB8AC3E}">
        <p14:creationId xmlns:p14="http://schemas.microsoft.com/office/powerpoint/2010/main" val="41275757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a:t>General scheme</a:t>
            </a:r>
            <a:endParaRPr lang="ru-RU" b="1" dirty="0"/>
          </a:p>
        </p:txBody>
      </p:sp>
      <p:pic>
        <p:nvPicPr>
          <p:cNvPr id="7" name="Объект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6114" y="1825625"/>
            <a:ext cx="9399771" cy="4351338"/>
          </a:xfrm>
        </p:spPr>
      </p:pic>
      <p:grpSp>
        <p:nvGrpSpPr>
          <p:cNvPr id="4" name="Group 10">
            <a:extLst>
              <a:ext uri="{FF2B5EF4-FFF2-40B4-BE49-F238E27FC236}">
                <a16:creationId xmlns:a16="http://schemas.microsoft.com/office/drawing/2014/main" id="{96AF5BED-1831-4A88-91BC-55D58BF9F2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544BD6EE-970C-4DF5-A508-F6127787C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6" name="Freeform 6">
              <a:extLst>
                <a:ext uri="{FF2B5EF4-FFF2-40B4-BE49-F238E27FC236}">
                  <a16:creationId xmlns:a16="http://schemas.microsoft.com/office/drawing/2014/main" id="{B0ECD73E-712E-4743-BE0D-7BDF10DA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8" name="Picture 7" descr="A picture containing text&#10;&#10;Description automatically generated">
            <a:extLst>
              <a:ext uri="{FF2B5EF4-FFF2-40B4-BE49-F238E27FC236}">
                <a16:creationId xmlns:a16="http://schemas.microsoft.com/office/drawing/2014/main" id="{8DBF56AB-F836-6540-971A-177039D28D8D}"/>
              </a:ext>
            </a:extLst>
          </p:cNvPr>
          <p:cNvPicPr>
            <a:picLocks noChangeAspect="1"/>
          </p:cNvPicPr>
          <p:nvPr/>
        </p:nvPicPr>
        <p:blipFill>
          <a:blip r:embed="rId3"/>
          <a:stretch>
            <a:fillRect/>
          </a:stretch>
        </p:blipFill>
        <p:spPr>
          <a:xfrm>
            <a:off x="9371280" y="0"/>
            <a:ext cx="2820720" cy="1159200"/>
          </a:xfrm>
          <a:prstGeom prst="rect">
            <a:avLst/>
          </a:prstGeom>
        </p:spPr>
      </p:pic>
      <p:sp>
        <p:nvSpPr>
          <p:cNvPr id="3" name="Slide Number Placeholder 2">
            <a:extLst>
              <a:ext uri="{FF2B5EF4-FFF2-40B4-BE49-F238E27FC236}">
                <a16:creationId xmlns:a16="http://schemas.microsoft.com/office/drawing/2014/main" id="{E1887AE8-9BFC-034E-9171-3B079ED1B128}"/>
              </a:ext>
            </a:extLst>
          </p:cNvPr>
          <p:cNvSpPr>
            <a:spLocks noGrp="1"/>
          </p:cNvSpPr>
          <p:nvPr>
            <p:ph type="sldNum" sz="quarter" idx="12"/>
          </p:nvPr>
        </p:nvSpPr>
        <p:spPr/>
        <p:txBody>
          <a:bodyPr/>
          <a:lstStyle/>
          <a:p>
            <a:fld id="{C0B91729-795A-AB4F-BD93-8A9FD685D00B}" type="slidenum">
              <a:rPr lang="x-none" smtClean="0"/>
              <a:t>65</a:t>
            </a:fld>
            <a:endParaRPr lang="x-none"/>
          </a:p>
        </p:txBody>
      </p:sp>
    </p:spTree>
    <p:extLst>
      <p:ext uri="{BB962C8B-B14F-4D97-AF65-F5344CB8AC3E}">
        <p14:creationId xmlns:p14="http://schemas.microsoft.com/office/powerpoint/2010/main" val="37585378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33388" y="379413"/>
            <a:ext cx="10515600" cy="1325563"/>
          </a:xfrm>
        </p:spPr>
        <p:txBody>
          <a:bodyPr/>
          <a:lstStyle/>
          <a:p>
            <a:pPr algn="ctr"/>
            <a:r>
              <a:rPr lang="kk-KZ" b="1" dirty="0"/>
              <a:t>One-way functions. Hash functions</a:t>
            </a:r>
            <a:endParaRPr lang="ru-RU" dirty="0"/>
          </a:p>
        </p:txBody>
      </p:sp>
      <p:sp>
        <p:nvSpPr>
          <p:cNvPr id="3" name="Объект 2"/>
          <p:cNvSpPr>
            <a:spLocks noGrp="1"/>
          </p:cNvSpPr>
          <p:nvPr>
            <p:ph idx="1"/>
          </p:nvPr>
        </p:nvSpPr>
        <p:spPr>
          <a:xfrm>
            <a:off x="838199" y="1514901"/>
            <a:ext cx="11212773" cy="5172502"/>
          </a:xfrm>
        </p:spPr>
        <p:txBody>
          <a:bodyPr>
            <a:normAutofit fontScale="47500" lnSpcReduction="20000"/>
          </a:bodyPr>
          <a:lstStyle/>
          <a:p>
            <a:r>
              <a:rPr lang="kk-KZ" sz="4200" dirty="0"/>
              <a:t>One way function is a mapping X → Y, where X and Y are arbitrary sets, satisfying the following conditions:</a:t>
            </a:r>
            <a:endParaRPr lang="ru-RU" sz="4200" dirty="0"/>
          </a:p>
          <a:p>
            <a:r>
              <a:rPr lang="kk-KZ" sz="4200" dirty="0"/>
              <a:t>1. For each x from the domain of the function f, it is easy to calculate f (x). The term "easy" usually means that there is an algorithm that computes the function f (x) in polynomial time in the length of the argument x.</a:t>
            </a:r>
            <a:endParaRPr lang="ru-RU" sz="4200" dirty="0"/>
          </a:p>
          <a:p>
            <a:r>
              <a:rPr lang="kk-KZ" sz="4200" dirty="0"/>
              <a:t>2. The problem of finding the inverse image of x for an arbitrary y, belonging to the range of values ​​of the function f is computationally challenging. This means that there is no there is an algorithm that computes much faster than an exhaustive search algorithm.</a:t>
            </a:r>
            <a:endParaRPr lang="ru-RU" sz="4200" dirty="0"/>
          </a:p>
          <a:p>
            <a:r>
              <a:rPr lang="kk-KZ" sz="4200" dirty="0"/>
              <a:t>Hash functions play an important role in information security, creating a "snapshot" of an electronic document and thereby protecting the document from further modification or substitution. In a broad sense, a hashing function is a function H satisfying the following main properties:</a:t>
            </a:r>
            <a:endParaRPr lang="ru-RU" sz="4200" dirty="0"/>
          </a:p>
          <a:p>
            <a:r>
              <a:rPr lang="kk-KZ" sz="4200" dirty="0"/>
              <a:t>1. The hash function H can be applied to a data block of any length.</a:t>
            </a:r>
            <a:endParaRPr lang="ru-RU" sz="4200" dirty="0"/>
          </a:p>
          <a:p>
            <a:r>
              <a:rPr lang="kk-KZ" sz="4200" dirty="0"/>
              <a:t>2. The hash function H creates an output of a fixed length (equals, for example, 128 bits for the classic MD5 hashing function, and 160 bits for the US standard SHA1 hash functions).</a:t>
            </a:r>
            <a:endParaRPr lang="ru-RU" sz="4200" dirty="0"/>
          </a:p>
          <a:p>
            <a:r>
              <a:rPr lang="kk-KZ" sz="4200" dirty="0"/>
              <a:t>3. The value H = h (M) is calculated relatively quickly (for polynomial time in message length M).</a:t>
            </a:r>
            <a:endParaRPr lang="ru-RU" sz="4200" dirty="0"/>
          </a:p>
          <a:p>
            <a:r>
              <a:rPr lang="kk-KZ" sz="4200" dirty="0"/>
              <a:t>4. For any given value of the hash code H, it is computationally impossible to find M such that h (M) = H.</a:t>
            </a:r>
            <a:endParaRPr lang="ru-RU" sz="4200" dirty="0"/>
          </a:p>
          <a:p>
            <a:r>
              <a:rPr lang="kk-KZ" sz="4200" dirty="0"/>
              <a:t>5. For any given y, it is computationally impossible to find x such that y = h (x).</a:t>
            </a:r>
            <a:endParaRPr lang="ru-RU" sz="4200" dirty="0"/>
          </a:p>
          <a:p>
            <a:r>
              <a:rPr lang="kk-KZ" sz="4200" dirty="0"/>
              <a:t>6. It is computationally impossible to find an arbitrary pair (x, y) such that H (y) = H (x).</a:t>
            </a:r>
            <a:endParaRPr lang="ru-RU" sz="4200" dirty="0"/>
          </a:p>
          <a:p>
            <a:pPr marL="0" indent="0">
              <a:buNone/>
            </a:pPr>
            <a:endParaRPr lang="ru-RU" dirty="0"/>
          </a:p>
        </p:txBody>
      </p:sp>
      <p:grpSp>
        <p:nvGrpSpPr>
          <p:cNvPr id="4" name="Group 10">
            <a:extLst>
              <a:ext uri="{FF2B5EF4-FFF2-40B4-BE49-F238E27FC236}">
                <a16:creationId xmlns:a16="http://schemas.microsoft.com/office/drawing/2014/main" id="{96AF5BED-1831-4A88-91BC-55D58BF9F2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544BD6EE-970C-4DF5-A508-F6127787C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6" name="Freeform 6">
              <a:extLst>
                <a:ext uri="{FF2B5EF4-FFF2-40B4-BE49-F238E27FC236}">
                  <a16:creationId xmlns:a16="http://schemas.microsoft.com/office/drawing/2014/main" id="{B0ECD73E-712E-4743-BE0D-7BDF10DA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8" name="Picture 7" descr="A picture containing text&#10;&#10;Description automatically generated">
            <a:extLst>
              <a:ext uri="{FF2B5EF4-FFF2-40B4-BE49-F238E27FC236}">
                <a16:creationId xmlns:a16="http://schemas.microsoft.com/office/drawing/2014/main" id="{6BE87521-5C90-F641-A1EA-23633E5E3AD6}"/>
              </a:ext>
            </a:extLst>
          </p:cNvPr>
          <p:cNvPicPr>
            <a:picLocks noChangeAspect="1"/>
          </p:cNvPicPr>
          <p:nvPr/>
        </p:nvPicPr>
        <p:blipFill>
          <a:blip r:embed="rId2"/>
          <a:stretch>
            <a:fillRect/>
          </a:stretch>
        </p:blipFill>
        <p:spPr>
          <a:xfrm>
            <a:off x="9371280" y="0"/>
            <a:ext cx="2820720" cy="1159200"/>
          </a:xfrm>
          <a:prstGeom prst="rect">
            <a:avLst/>
          </a:prstGeom>
        </p:spPr>
      </p:pic>
      <p:sp>
        <p:nvSpPr>
          <p:cNvPr id="9" name="Slide Number Placeholder 8">
            <a:extLst>
              <a:ext uri="{FF2B5EF4-FFF2-40B4-BE49-F238E27FC236}">
                <a16:creationId xmlns:a16="http://schemas.microsoft.com/office/drawing/2014/main" id="{874E20FF-5C26-F949-8A4A-E3D022CB30CD}"/>
              </a:ext>
            </a:extLst>
          </p:cNvPr>
          <p:cNvSpPr>
            <a:spLocks noGrp="1"/>
          </p:cNvSpPr>
          <p:nvPr>
            <p:ph type="sldNum" sz="quarter" idx="12"/>
          </p:nvPr>
        </p:nvSpPr>
        <p:spPr/>
        <p:txBody>
          <a:bodyPr/>
          <a:lstStyle/>
          <a:p>
            <a:fld id="{C0B91729-795A-AB4F-BD93-8A9FD685D00B}" type="slidenum">
              <a:rPr lang="x-none" smtClean="0"/>
              <a:t>66</a:t>
            </a:fld>
            <a:endParaRPr lang="x-none"/>
          </a:p>
        </p:txBody>
      </p:sp>
    </p:spTree>
    <p:extLst>
      <p:ext uri="{BB962C8B-B14F-4D97-AF65-F5344CB8AC3E}">
        <p14:creationId xmlns:p14="http://schemas.microsoft.com/office/powerpoint/2010/main" val="35087947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711" y="250031"/>
            <a:ext cx="10515600" cy="1325563"/>
          </a:xfrm>
        </p:spPr>
        <p:txBody>
          <a:bodyPr/>
          <a:lstStyle/>
          <a:p>
            <a:pPr algn="ctr"/>
            <a:r>
              <a:rPr lang="en-US" b="1" dirty="0"/>
              <a:t>Signature generation algorithm</a:t>
            </a:r>
            <a:endParaRPr lang="ru-RU" b="1" dirty="0"/>
          </a:p>
        </p:txBody>
      </p:sp>
      <p:grpSp>
        <p:nvGrpSpPr>
          <p:cNvPr id="4" name="Group 10">
            <a:extLst>
              <a:ext uri="{FF2B5EF4-FFF2-40B4-BE49-F238E27FC236}">
                <a16:creationId xmlns:a16="http://schemas.microsoft.com/office/drawing/2014/main" id="{96AF5BED-1831-4A88-91BC-55D58BF9F2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544BD6EE-970C-4DF5-A508-F6127787C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6" name="Freeform 6">
              <a:extLst>
                <a:ext uri="{FF2B5EF4-FFF2-40B4-BE49-F238E27FC236}">
                  <a16:creationId xmlns:a16="http://schemas.microsoft.com/office/drawing/2014/main" id="{B0ECD73E-712E-4743-BE0D-7BDF10DA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7" name="Объект 2"/>
          <p:cNvSpPr>
            <a:spLocks noGrp="1"/>
          </p:cNvSpPr>
          <p:nvPr>
            <p:ph idx="1"/>
          </p:nvPr>
        </p:nvSpPr>
        <p:spPr/>
        <p:txBody>
          <a:bodyPr>
            <a:normAutofit/>
          </a:bodyPr>
          <a:lstStyle/>
          <a:p>
            <a:r>
              <a:rPr lang="en-US" sz="2000" dirty="0"/>
              <a:t>Suppose Alice wants to send a signed message to Bob. Initially, they must agree on the curve parameters (</a:t>
            </a:r>
            <a:r>
              <a:rPr lang="en-US" sz="2000" dirty="0" err="1"/>
              <a:t>CURVE,G,n</a:t>
            </a:r>
            <a:r>
              <a:rPr lang="en-US" sz="2000" dirty="0"/>
              <a:t>). In addition to the field and equation of the curve, we need G, a base point of prime order on the curve; n is the multiplicative order of the point G. The order n of the base point G must be prime. </a:t>
            </a:r>
          </a:p>
          <a:p>
            <a:endParaRPr lang="en-US" sz="2000" dirty="0"/>
          </a:p>
          <a:p>
            <a:endParaRPr lang="en-US" sz="2000" dirty="0"/>
          </a:p>
        </p:txBody>
      </p:sp>
      <p:pic>
        <p:nvPicPr>
          <p:cNvPr id="8" name="Рисунок 7"/>
          <p:cNvPicPr>
            <a:picLocks noChangeAspect="1"/>
          </p:cNvPicPr>
          <p:nvPr/>
        </p:nvPicPr>
        <p:blipFill>
          <a:blip r:embed="rId2"/>
          <a:stretch>
            <a:fillRect/>
          </a:stretch>
        </p:blipFill>
        <p:spPr>
          <a:xfrm>
            <a:off x="992746" y="3607895"/>
            <a:ext cx="8653530" cy="2477883"/>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C2C9F8EB-3700-2A4D-AF57-0359CB101A58}"/>
              </a:ext>
            </a:extLst>
          </p:cNvPr>
          <p:cNvPicPr>
            <a:picLocks noChangeAspect="1"/>
          </p:cNvPicPr>
          <p:nvPr/>
        </p:nvPicPr>
        <p:blipFill>
          <a:blip r:embed="rId3"/>
          <a:stretch>
            <a:fillRect/>
          </a:stretch>
        </p:blipFill>
        <p:spPr>
          <a:xfrm>
            <a:off x="9371280" y="0"/>
            <a:ext cx="2820720" cy="1159200"/>
          </a:xfrm>
          <a:prstGeom prst="rect">
            <a:avLst/>
          </a:prstGeom>
        </p:spPr>
      </p:pic>
      <p:sp>
        <p:nvSpPr>
          <p:cNvPr id="3" name="Slide Number Placeholder 2">
            <a:extLst>
              <a:ext uri="{FF2B5EF4-FFF2-40B4-BE49-F238E27FC236}">
                <a16:creationId xmlns:a16="http://schemas.microsoft.com/office/drawing/2014/main" id="{48079204-2149-CC40-8F02-42A762982460}"/>
              </a:ext>
            </a:extLst>
          </p:cNvPr>
          <p:cNvSpPr>
            <a:spLocks noGrp="1"/>
          </p:cNvSpPr>
          <p:nvPr>
            <p:ph type="sldNum" sz="quarter" idx="12"/>
          </p:nvPr>
        </p:nvSpPr>
        <p:spPr/>
        <p:txBody>
          <a:bodyPr/>
          <a:lstStyle/>
          <a:p>
            <a:fld id="{C0B91729-795A-AB4F-BD93-8A9FD685D00B}" type="slidenum">
              <a:rPr lang="x-none" smtClean="0"/>
              <a:t>67</a:t>
            </a:fld>
            <a:endParaRPr lang="x-none"/>
          </a:p>
        </p:txBody>
      </p:sp>
    </p:spTree>
    <p:extLst>
      <p:ext uri="{BB962C8B-B14F-4D97-AF65-F5344CB8AC3E}">
        <p14:creationId xmlns:p14="http://schemas.microsoft.com/office/powerpoint/2010/main" val="25044540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76225" y="350838"/>
            <a:ext cx="10515600" cy="1325563"/>
          </a:xfrm>
        </p:spPr>
        <p:txBody>
          <a:bodyPr/>
          <a:lstStyle/>
          <a:p>
            <a:pPr algn="ctr"/>
            <a:r>
              <a:rPr lang="en-US" b="1" dirty="0"/>
              <a:t>Signature generation algorithm</a:t>
            </a:r>
            <a:endParaRPr lang="ru-RU" b="1" dirty="0"/>
          </a:p>
        </p:txBody>
      </p:sp>
      <p:sp>
        <p:nvSpPr>
          <p:cNvPr id="3" name="Объект 2"/>
          <p:cNvSpPr>
            <a:spLocks noGrp="1"/>
          </p:cNvSpPr>
          <p:nvPr>
            <p:ph idx="1"/>
          </p:nvPr>
        </p:nvSpPr>
        <p:spPr/>
        <p:txBody>
          <a:bodyPr>
            <a:normAutofit fontScale="70000" lnSpcReduction="20000"/>
          </a:bodyPr>
          <a:lstStyle/>
          <a:p>
            <a:r>
              <a:rPr lang="en-US" dirty="0"/>
              <a:t>Alice creates a key pair, consisting of a private key integer </a:t>
            </a:r>
            <a:r>
              <a:rPr lang="en-US" dirty="0" err="1"/>
              <a:t>dA</a:t>
            </a:r>
            <a:r>
              <a:rPr lang="en-US" dirty="0"/>
              <a:t>, randomly selected in the interval [1,n-1]; and a public key curve point QA=</a:t>
            </a:r>
            <a:r>
              <a:rPr lang="en-US" dirty="0" err="1"/>
              <a:t>dA</a:t>
            </a:r>
            <a:r>
              <a:rPr lang="en-US" dirty="0"/>
              <a:t> x G. We use x  to denote elliptic curve point multiplication by a scalar.</a:t>
            </a:r>
          </a:p>
          <a:p>
            <a:r>
              <a:rPr lang="en-US" dirty="0"/>
              <a:t>For Alice to sign a message m, she follows these steps:</a:t>
            </a:r>
          </a:p>
          <a:p>
            <a:r>
              <a:rPr lang="en-US" dirty="0"/>
              <a:t>Calculate e = HASH(m). (Here HASH is a cryptographic hash function, such as SHA-2, with the output converted to an integer.)</a:t>
            </a:r>
          </a:p>
          <a:p>
            <a:r>
              <a:rPr lang="en-US" dirty="0"/>
              <a:t>Let z be the Ln leftmost bits of e, where Ln is the bit length of the group order n. </a:t>
            </a:r>
          </a:p>
          <a:p>
            <a:r>
              <a:rPr lang="en-US" dirty="0"/>
              <a:t>Select a cryptographically secure random integer k from [1,n-1].</a:t>
            </a:r>
          </a:p>
          <a:p>
            <a:r>
              <a:rPr lang="en-US" dirty="0"/>
              <a:t>Calculate the curve point (x1,y1)=k x G.</a:t>
            </a:r>
          </a:p>
          <a:p>
            <a:r>
              <a:rPr lang="en-US" dirty="0"/>
              <a:t>Calculate r=x1 mod n. If r=0, go back to step 3.</a:t>
            </a:r>
          </a:p>
          <a:p>
            <a:r>
              <a:rPr lang="en-US" dirty="0"/>
              <a:t>Calculate s=k-1 (</a:t>
            </a:r>
            <a:r>
              <a:rPr lang="en-US" dirty="0" err="1"/>
              <a:t>z+rdA</a:t>
            </a:r>
            <a:r>
              <a:rPr lang="en-US" dirty="0"/>
              <a:t>) mod n. If s=0, go back to step 3.</a:t>
            </a:r>
          </a:p>
          <a:p>
            <a:r>
              <a:rPr lang="en-US" dirty="0"/>
              <a:t>The signature is the pair (</a:t>
            </a:r>
            <a:r>
              <a:rPr lang="en-US" dirty="0" err="1"/>
              <a:t>r,s</a:t>
            </a:r>
            <a:r>
              <a:rPr lang="en-US" dirty="0"/>
              <a:t>). (And (r,-s mod n) is also a valid signature.)</a:t>
            </a:r>
          </a:p>
          <a:p>
            <a:r>
              <a:rPr lang="en-US" dirty="0"/>
              <a:t>As the standard notes, it is not only required for k to be secret, but it is also crucial to select different k for different signatures, otherwise the equation in step 6 can be solved for </a:t>
            </a:r>
            <a:r>
              <a:rPr lang="en-US" dirty="0" err="1"/>
              <a:t>dA.</a:t>
            </a:r>
            <a:endParaRPr lang="en-US" dirty="0"/>
          </a:p>
          <a:p>
            <a:endParaRPr lang="ru-RU" dirty="0"/>
          </a:p>
        </p:txBody>
      </p:sp>
      <p:grpSp>
        <p:nvGrpSpPr>
          <p:cNvPr id="4" name="Group 10">
            <a:extLst>
              <a:ext uri="{FF2B5EF4-FFF2-40B4-BE49-F238E27FC236}">
                <a16:creationId xmlns:a16="http://schemas.microsoft.com/office/drawing/2014/main" id="{96AF5BED-1831-4A88-91BC-55D58BF9F2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544BD6EE-970C-4DF5-A508-F6127787C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6" name="Freeform 6">
              <a:extLst>
                <a:ext uri="{FF2B5EF4-FFF2-40B4-BE49-F238E27FC236}">
                  <a16:creationId xmlns:a16="http://schemas.microsoft.com/office/drawing/2014/main" id="{B0ECD73E-712E-4743-BE0D-7BDF10DA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7" name="Picture 6" descr="A picture containing text&#10;&#10;Description automatically generated">
            <a:extLst>
              <a:ext uri="{FF2B5EF4-FFF2-40B4-BE49-F238E27FC236}">
                <a16:creationId xmlns:a16="http://schemas.microsoft.com/office/drawing/2014/main" id="{2CCFD3A8-8556-4E49-B622-EE968CEF19E4}"/>
              </a:ext>
            </a:extLst>
          </p:cNvPr>
          <p:cNvPicPr>
            <a:picLocks noChangeAspect="1"/>
          </p:cNvPicPr>
          <p:nvPr/>
        </p:nvPicPr>
        <p:blipFill>
          <a:blip r:embed="rId2"/>
          <a:stretch>
            <a:fillRect/>
          </a:stretch>
        </p:blipFill>
        <p:spPr>
          <a:xfrm>
            <a:off x="9371280" y="0"/>
            <a:ext cx="2820720" cy="1159200"/>
          </a:xfrm>
          <a:prstGeom prst="rect">
            <a:avLst/>
          </a:prstGeom>
        </p:spPr>
      </p:pic>
      <p:sp>
        <p:nvSpPr>
          <p:cNvPr id="8" name="Slide Number Placeholder 7">
            <a:extLst>
              <a:ext uri="{FF2B5EF4-FFF2-40B4-BE49-F238E27FC236}">
                <a16:creationId xmlns:a16="http://schemas.microsoft.com/office/drawing/2014/main" id="{2AD37E7A-A0BA-604C-83B1-5F1E397E4167}"/>
              </a:ext>
            </a:extLst>
          </p:cNvPr>
          <p:cNvSpPr>
            <a:spLocks noGrp="1"/>
          </p:cNvSpPr>
          <p:nvPr>
            <p:ph type="sldNum" sz="quarter" idx="12"/>
          </p:nvPr>
        </p:nvSpPr>
        <p:spPr/>
        <p:txBody>
          <a:bodyPr/>
          <a:lstStyle/>
          <a:p>
            <a:fld id="{C0B91729-795A-AB4F-BD93-8A9FD685D00B}" type="slidenum">
              <a:rPr lang="x-none" smtClean="0"/>
              <a:t>68</a:t>
            </a:fld>
            <a:endParaRPr lang="x-none"/>
          </a:p>
        </p:txBody>
      </p:sp>
    </p:spTree>
    <p:extLst>
      <p:ext uri="{BB962C8B-B14F-4D97-AF65-F5344CB8AC3E}">
        <p14:creationId xmlns:p14="http://schemas.microsoft.com/office/powerpoint/2010/main" val="32169209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47688" y="350838"/>
            <a:ext cx="10515600" cy="1325563"/>
          </a:xfrm>
        </p:spPr>
        <p:txBody>
          <a:bodyPr/>
          <a:lstStyle/>
          <a:p>
            <a:pPr algn="ctr"/>
            <a:r>
              <a:rPr lang="en-US" b="1" dirty="0"/>
              <a:t>Signature verification algorithm</a:t>
            </a:r>
            <a:endParaRPr lang="ru-RU" b="1" dirty="0"/>
          </a:p>
        </p:txBody>
      </p:sp>
      <p:sp>
        <p:nvSpPr>
          <p:cNvPr id="3" name="Объект 2"/>
          <p:cNvSpPr>
            <a:spLocks noGrp="1"/>
          </p:cNvSpPr>
          <p:nvPr>
            <p:ph idx="1"/>
          </p:nvPr>
        </p:nvSpPr>
        <p:spPr/>
        <p:txBody>
          <a:bodyPr>
            <a:normAutofit fontScale="70000" lnSpcReduction="20000"/>
          </a:bodyPr>
          <a:lstStyle/>
          <a:p>
            <a:pPr marL="0" indent="0">
              <a:buNone/>
            </a:pPr>
            <a:r>
              <a:rPr lang="en-US" dirty="0"/>
              <a:t>For Bob to authenticate Alice's signature, he must have a copy of her public-key curve point QA. Bob can verify QA is a valid curve point as follows:</a:t>
            </a:r>
          </a:p>
          <a:p>
            <a:r>
              <a:rPr lang="en-US" dirty="0"/>
              <a:t>Check that QA is not equal to the identity element O, and its coordinates are otherwise valid</a:t>
            </a:r>
          </a:p>
          <a:p>
            <a:r>
              <a:rPr lang="en-US" dirty="0"/>
              <a:t>Check that QA lies on the curve</a:t>
            </a:r>
          </a:p>
          <a:p>
            <a:r>
              <a:rPr lang="en-US" dirty="0"/>
              <a:t>Check that n x QA=O</a:t>
            </a:r>
          </a:p>
          <a:p>
            <a:r>
              <a:rPr lang="en-US" dirty="0"/>
              <a:t>After that, Bob follows these steps:</a:t>
            </a:r>
          </a:p>
          <a:p>
            <a:r>
              <a:rPr lang="en-US" dirty="0"/>
              <a:t>Verify that r and s are integers in [1,n-1]. If not, the signature is invalid.</a:t>
            </a:r>
          </a:p>
          <a:p>
            <a:r>
              <a:rPr lang="en-US" dirty="0"/>
              <a:t>Calculate e =HASH (m), where HASH is the same function used in the signature generation.</a:t>
            </a:r>
          </a:p>
          <a:p>
            <a:r>
              <a:rPr lang="en-US" dirty="0"/>
              <a:t>Let z be the Ln leftmost bits of e.</a:t>
            </a:r>
          </a:p>
          <a:p>
            <a:r>
              <a:rPr lang="en-US" dirty="0"/>
              <a:t>Calculate u1=</a:t>
            </a:r>
            <a:r>
              <a:rPr lang="en-US" dirty="0" err="1"/>
              <a:t>zs</a:t>
            </a:r>
            <a:r>
              <a:rPr lang="en-US" dirty="0"/>
              <a:t>^-1 mod n  and u2 = </a:t>
            </a:r>
            <a:r>
              <a:rPr lang="en-US" dirty="0" err="1"/>
              <a:t>rs</a:t>
            </a:r>
            <a:r>
              <a:rPr lang="en-US" dirty="0"/>
              <a:t>^-1 mod n.</a:t>
            </a:r>
          </a:p>
          <a:p>
            <a:r>
              <a:rPr lang="en-US" dirty="0"/>
              <a:t>Calculate the curve point (x1, y1) = u1 x G +u2 x QA. if  (x1, y1) = O then the signature is invalid.</a:t>
            </a:r>
          </a:p>
          <a:p>
            <a:r>
              <a:rPr lang="en-US" dirty="0"/>
              <a:t>The signature is valid if r ≡ x1 mod n, invalid otherwise.</a:t>
            </a:r>
          </a:p>
          <a:p>
            <a:endParaRPr lang="ru-RU" dirty="0"/>
          </a:p>
        </p:txBody>
      </p:sp>
      <p:grpSp>
        <p:nvGrpSpPr>
          <p:cNvPr id="4" name="Group 10">
            <a:extLst>
              <a:ext uri="{FF2B5EF4-FFF2-40B4-BE49-F238E27FC236}">
                <a16:creationId xmlns:a16="http://schemas.microsoft.com/office/drawing/2014/main" id="{96AF5BED-1831-4A88-91BC-55D58BF9F2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544BD6EE-970C-4DF5-A508-F6127787C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6" name="Freeform 6">
              <a:extLst>
                <a:ext uri="{FF2B5EF4-FFF2-40B4-BE49-F238E27FC236}">
                  <a16:creationId xmlns:a16="http://schemas.microsoft.com/office/drawing/2014/main" id="{B0ECD73E-712E-4743-BE0D-7BDF10DA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7" name="Picture 6" descr="A picture containing text&#10;&#10;Description automatically generated">
            <a:extLst>
              <a:ext uri="{FF2B5EF4-FFF2-40B4-BE49-F238E27FC236}">
                <a16:creationId xmlns:a16="http://schemas.microsoft.com/office/drawing/2014/main" id="{EE365B78-8F9B-984A-BCEB-2D502966631C}"/>
              </a:ext>
            </a:extLst>
          </p:cNvPr>
          <p:cNvPicPr>
            <a:picLocks noChangeAspect="1"/>
          </p:cNvPicPr>
          <p:nvPr/>
        </p:nvPicPr>
        <p:blipFill>
          <a:blip r:embed="rId2"/>
          <a:stretch>
            <a:fillRect/>
          </a:stretch>
        </p:blipFill>
        <p:spPr>
          <a:xfrm>
            <a:off x="9371280" y="0"/>
            <a:ext cx="2820720" cy="1159200"/>
          </a:xfrm>
          <a:prstGeom prst="rect">
            <a:avLst/>
          </a:prstGeom>
        </p:spPr>
      </p:pic>
      <p:sp>
        <p:nvSpPr>
          <p:cNvPr id="8" name="Slide Number Placeholder 7">
            <a:extLst>
              <a:ext uri="{FF2B5EF4-FFF2-40B4-BE49-F238E27FC236}">
                <a16:creationId xmlns:a16="http://schemas.microsoft.com/office/drawing/2014/main" id="{A6BC7749-E38F-7A43-8823-8EE3F032765D}"/>
              </a:ext>
            </a:extLst>
          </p:cNvPr>
          <p:cNvSpPr>
            <a:spLocks noGrp="1"/>
          </p:cNvSpPr>
          <p:nvPr>
            <p:ph type="sldNum" sz="quarter" idx="12"/>
          </p:nvPr>
        </p:nvSpPr>
        <p:spPr/>
        <p:txBody>
          <a:bodyPr/>
          <a:lstStyle/>
          <a:p>
            <a:fld id="{C0B91729-795A-AB4F-BD93-8A9FD685D00B}" type="slidenum">
              <a:rPr lang="x-none" smtClean="0"/>
              <a:t>69</a:t>
            </a:fld>
            <a:endParaRPr lang="x-none"/>
          </a:p>
        </p:txBody>
      </p:sp>
    </p:spTree>
    <p:extLst>
      <p:ext uri="{BB962C8B-B14F-4D97-AF65-F5344CB8AC3E}">
        <p14:creationId xmlns:p14="http://schemas.microsoft.com/office/powerpoint/2010/main" val="2577043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C785B0-9E52-A641-8478-7FAD2287105E}"/>
              </a:ext>
            </a:extLst>
          </p:cNvPr>
          <p:cNvSpPr>
            <a:spLocks noGrp="1"/>
          </p:cNvSpPr>
          <p:nvPr>
            <p:ph type="title"/>
          </p:nvPr>
        </p:nvSpPr>
        <p:spPr>
          <a:xfrm>
            <a:off x="1232310" y="624020"/>
            <a:ext cx="10055721" cy="1096964"/>
          </a:xfrm>
        </p:spPr>
        <p:txBody>
          <a:bodyPr anchor="t">
            <a:normAutofit/>
          </a:bodyPr>
          <a:lstStyle/>
          <a:p>
            <a:r>
              <a:rPr lang="x-none" sz="3200" b="1" dirty="0"/>
              <a:t>Elliptic Curve Cryptography</a:t>
            </a:r>
          </a:p>
        </p:txBody>
      </p:sp>
      <p:grpSp>
        <p:nvGrpSpPr>
          <p:cNvPr id="14"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A18844B9-BF8C-A045-8694-E61398398075}"/>
              </a:ext>
            </a:extLst>
          </p:cNvPr>
          <p:cNvSpPr>
            <a:spLocks noGrp="1"/>
          </p:cNvSpPr>
          <p:nvPr>
            <p:ph idx="1"/>
          </p:nvPr>
        </p:nvSpPr>
        <p:spPr>
          <a:xfrm>
            <a:off x="852073" y="1737136"/>
            <a:ext cx="11021813" cy="4146697"/>
          </a:xfrm>
        </p:spPr>
        <p:txBody>
          <a:bodyPr>
            <a:normAutofit fontScale="85000" lnSpcReduction="20000"/>
          </a:bodyPr>
          <a:lstStyle/>
          <a:p>
            <a:r>
              <a:rPr lang="x-none" sz="3100" dirty="0">
                <a:solidFill>
                  <a:schemeClr val="tx1">
                    <a:alpha val="60000"/>
                  </a:schemeClr>
                </a:solidFill>
              </a:rPr>
              <a:t>Elliptic Curve Cryptography (ECC) is a public-key(asymmetric) cryptrography  based on the algebraic structure of elliptic curve over finite fields.</a:t>
            </a:r>
          </a:p>
          <a:p>
            <a:pPr marL="0" indent="0">
              <a:buNone/>
            </a:pPr>
            <a:endParaRPr lang="x-none" sz="3100" dirty="0">
              <a:solidFill>
                <a:schemeClr val="tx1">
                  <a:alpha val="60000"/>
                </a:schemeClr>
              </a:solidFill>
            </a:endParaRPr>
          </a:p>
          <a:p>
            <a:r>
              <a:rPr lang="x-none" sz="3100" dirty="0">
                <a:solidFill>
                  <a:schemeClr val="tx1">
                    <a:alpha val="60000"/>
                  </a:schemeClr>
                </a:solidFill>
              </a:rPr>
              <a:t>The  use Elliptic Curves (EC) was suggested in cryptrography around mid 1980’s and algorithms entered wide use in 2004 to 2005.</a:t>
            </a:r>
          </a:p>
          <a:p>
            <a:pPr marL="0" indent="0">
              <a:buNone/>
            </a:pPr>
            <a:endParaRPr lang="x-none" sz="3100" dirty="0">
              <a:solidFill>
                <a:schemeClr val="tx1">
                  <a:alpha val="60000"/>
                </a:schemeClr>
              </a:solidFill>
            </a:endParaRPr>
          </a:p>
          <a:p>
            <a:r>
              <a:rPr lang="x-none" sz="3100" dirty="0">
                <a:solidFill>
                  <a:schemeClr val="tx1">
                    <a:alpha val="60000"/>
                  </a:schemeClr>
                </a:solidFill>
              </a:rPr>
              <a:t>ECC allows smaller keys compared to non-ECC which provide equivalent security. So ECC is efficient in space and time.</a:t>
            </a:r>
          </a:p>
          <a:p>
            <a:pPr marL="0" indent="0">
              <a:buNone/>
            </a:pPr>
            <a:endParaRPr lang="x-none" sz="3100" dirty="0">
              <a:solidFill>
                <a:schemeClr val="tx1">
                  <a:alpha val="60000"/>
                </a:schemeClr>
              </a:solidFill>
            </a:endParaRPr>
          </a:p>
          <a:p>
            <a:r>
              <a:rPr lang="x-none" sz="3100" dirty="0">
                <a:solidFill>
                  <a:schemeClr val="tx1">
                    <a:alpha val="60000"/>
                  </a:schemeClr>
                </a:solidFill>
              </a:rPr>
              <a:t>ECC are applicable for encryption, digital signatures, pseudo-random generators and many other tasks.</a:t>
            </a:r>
          </a:p>
          <a:p>
            <a:pPr marL="0" indent="0">
              <a:buNone/>
            </a:pPr>
            <a:endParaRPr lang="x-none" sz="2000" dirty="0">
              <a:solidFill>
                <a:schemeClr val="tx1">
                  <a:alpha val="60000"/>
                </a:schemeClr>
              </a:solidFill>
            </a:endParaRPr>
          </a:p>
          <a:p>
            <a:pPr marL="0" indent="0">
              <a:buNone/>
            </a:pPr>
            <a:endParaRPr lang="en-GB" sz="2000" dirty="0">
              <a:solidFill>
                <a:schemeClr val="tx1">
                  <a:alpha val="60000"/>
                </a:schemeClr>
              </a:solidFill>
            </a:endParaRPr>
          </a:p>
          <a:p>
            <a:endParaRPr lang="en-GB" sz="2000" dirty="0">
              <a:solidFill>
                <a:schemeClr val="tx1">
                  <a:alpha val="60000"/>
                </a:schemeClr>
              </a:solidFill>
            </a:endParaRPr>
          </a:p>
          <a:p>
            <a:endParaRPr lang="x-none" sz="2000" dirty="0">
              <a:solidFill>
                <a:schemeClr val="tx1">
                  <a:alpha val="60000"/>
                </a:schemeClr>
              </a:solidFill>
            </a:endParaRPr>
          </a:p>
          <a:p>
            <a:endParaRPr lang="x-none" sz="2000" dirty="0">
              <a:solidFill>
                <a:schemeClr val="tx1">
                  <a:alpha val="60000"/>
                </a:schemeClr>
              </a:solidFill>
            </a:endParaRPr>
          </a:p>
        </p:txBody>
      </p:sp>
      <p:pic>
        <p:nvPicPr>
          <p:cNvPr id="5" name="Picture 4" descr="A picture containing text&#10;&#10;Description automatically generated">
            <a:extLst>
              <a:ext uri="{FF2B5EF4-FFF2-40B4-BE49-F238E27FC236}">
                <a16:creationId xmlns:a16="http://schemas.microsoft.com/office/drawing/2014/main" id="{05A9DEF7-E690-4646-ABBE-FEAF089601F9}"/>
              </a:ext>
            </a:extLst>
          </p:cNvPr>
          <p:cNvPicPr>
            <a:picLocks noChangeAspect="1"/>
          </p:cNvPicPr>
          <p:nvPr/>
        </p:nvPicPr>
        <p:blipFill>
          <a:blip r:embed="rId2"/>
          <a:stretch>
            <a:fillRect/>
          </a:stretch>
        </p:blipFill>
        <p:spPr>
          <a:xfrm>
            <a:off x="9410700" y="0"/>
            <a:ext cx="2781300" cy="1143000"/>
          </a:xfrm>
          <a:prstGeom prst="rect">
            <a:avLst/>
          </a:prstGeom>
        </p:spPr>
      </p:pic>
      <p:sp>
        <p:nvSpPr>
          <p:cNvPr id="4" name="Slide Number Placeholder 3">
            <a:extLst>
              <a:ext uri="{FF2B5EF4-FFF2-40B4-BE49-F238E27FC236}">
                <a16:creationId xmlns:a16="http://schemas.microsoft.com/office/drawing/2014/main" id="{6639ECEF-1BCD-B34E-BE69-A671B7C5F562}"/>
              </a:ext>
            </a:extLst>
          </p:cNvPr>
          <p:cNvSpPr>
            <a:spLocks noGrp="1"/>
          </p:cNvSpPr>
          <p:nvPr>
            <p:ph type="sldNum" sz="quarter" idx="12"/>
          </p:nvPr>
        </p:nvSpPr>
        <p:spPr/>
        <p:txBody>
          <a:bodyPr/>
          <a:lstStyle/>
          <a:p>
            <a:fld id="{C0B91729-795A-AB4F-BD93-8A9FD685D00B}" type="slidenum">
              <a:rPr lang="x-none" smtClean="0"/>
              <a:t>7</a:t>
            </a:fld>
            <a:endParaRPr lang="x-none"/>
          </a:p>
        </p:txBody>
      </p:sp>
    </p:spTree>
    <p:extLst>
      <p:ext uri="{BB962C8B-B14F-4D97-AF65-F5344CB8AC3E}">
        <p14:creationId xmlns:p14="http://schemas.microsoft.com/office/powerpoint/2010/main" val="2156915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33413" y="379413"/>
            <a:ext cx="10515600" cy="1325563"/>
          </a:xfrm>
        </p:spPr>
        <p:txBody>
          <a:bodyPr/>
          <a:lstStyle/>
          <a:p>
            <a:pPr algn="ctr"/>
            <a:r>
              <a:rPr lang="en-US" b="1" dirty="0"/>
              <a:t>Digital signature in practice</a:t>
            </a:r>
            <a:endParaRPr lang="ru-RU" b="1" dirty="0"/>
          </a:p>
        </p:txBody>
      </p:sp>
      <p:sp>
        <p:nvSpPr>
          <p:cNvPr id="3" name="Объект 2"/>
          <p:cNvSpPr>
            <a:spLocks noGrp="1"/>
          </p:cNvSpPr>
          <p:nvPr>
            <p:ph idx="1"/>
          </p:nvPr>
        </p:nvSpPr>
        <p:spPr/>
        <p:txBody>
          <a:bodyPr>
            <a:normAutofit/>
          </a:bodyPr>
          <a:lstStyle/>
          <a:p>
            <a:r>
              <a:rPr lang="en-US" sz="2600" dirty="0"/>
              <a:t>It should be said that the electronic signature is used more often than you might imagine. In banks, tax, trade and procurement operations, accounting, government services - all these organizations use or implement EDS.</a:t>
            </a:r>
          </a:p>
          <a:p>
            <a:r>
              <a:rPr lang="en-US" sz="2600" dirty="0"/>
              <a:t>An electronic signature is used in cryptocurrencies, in particular in Bitcoin. Each Bitcoin user has a private and public key pair. The hash value of the public key serves as the primary address for the transfer of coins. This value is not secret, and you can tell it to anyone. But it is impossible to calculate the value of the public key from the hash value. The key pair itself will only be used once - when transferring ownership. This is where the life of a pair of keys ends.</a:t>
            </a:r>
            <a:endParaRPr lang="kk-KZ" sz="2600" dirty="0"/>
          </a:p>
          <a:p>
            <a:endParaRPr lang="ru-RU" dirty="0"/>
          </a:p>
        </p:txBody>
      </p:sp>
      <p:grpSp>
        <p:nvGrpSpPr>
          <p:cNvPr id="4" name="Group 10">
            <a:extLst>
              <a:ext uri="{FF2B5EF4-FFF2-40B4-BE49-F238E27FC236}">
                <a16:creationId xmlns:a16="http://schemas.microsoft.com/office/drawing/2014/main" id="{96AF5BED-1831-4A88-91BC-55D58BF9F2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544BD6EE-970C-4DF5-A508-F6127787C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6" name="Freeform 6">
              <a:extLst>
                <a:ext uri="{FF2B5EF4-FFF2-40B4-BE49-F238E27FC236}">
                  <a16:creationId xmlns:a16="http://schemas.microsoft.com/office/drawing/2014/main" id="{B0ECD73E-712E-4743-BE0D-7BDF10DA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7" name="Picture 6" descr="A picture containing text&#10;&#10;Description automatically generated">
            <a:extLst>
              <a:ext uri="{FF2B5EF4-FFF2-40B4-BE49-F238E27FC236}">
                <a16:creationId xmlns:a16="http://schemas.microsoft.com/office/drawing/2014/main" id="{18446CA3-13D0-604D-ACC5-586492E45BA3}"/>
              </a:ext>
            </a:extLst>
          </p:cNvPr>
          <p:cNvPicPr>
            <a:picLocks noChangeAspect="1"/>
          </p:cNvPicPr>
          <p:nvPr/>
        </p:nvPicPr>
        <p:blipFill>
          <a:blip r:embed="rId2"/>
          <a:stretch>
            <a:fillRect/>
          </a:stretch>
        </p:blipFill>
        <p:spPr>
          <a:xfrm>
            <a:off x="9371280" y="0"/>
            <a:ext cx="2820720" cy="1159200"/>
          </a:xfrm>
          <a:prstGeom prst="rect">
            <a:avLst/>
          </a:prstGeom>
        </p:spPr>
      </p:pic>
      <p:sp>
        <p:nvSpPr>
          <p:cNvPr id="8" name="Slide Number Placeholder 7">
            <a:extLst>
              <a:ext uri="{FF2B5EF4-FFF2-40B4-BE49-F238E27FC236}">
                <a16:creationId xmlns:a16="http://schemas.microsoft.com/office/drawing/2014/main" id="{A3DA0DAC-FD5A-6D4E-9CB1-8FAA1D80D152}"/>
              </a:ext>
            </a:extLst>
          </p:cNvPr>
          <p:cNvSpPr>
            <a:spLocks noGrp="1"/>
          </p:cNvSpPr>
          <p:nvPr>
            <p:ph type="sldNum" sz="quarter" idx="12"/>
          </p:nvPr>
        </p:nvSpPr>
        <p:spPr/>
        <p:txBody>
          <a:bodyPr/>
          <a:lstStyle/>
          <a:p>
            <a:fld id="{C0B91729-795A-AB4F-BD93-8A9FD685D00B}" type="slidenum">
              <a:rPr lang="x-none" smtClean="0"/>
              <a:t>70</a:t>
            </a:fld>
            <a:endParaRPr lang="x-none"/>
          </a:p>
        </p:txBody>
      </p:sp>
    </p:spTree>
    <p:extLst>
      <p:ext uri="{BB962C8B-B14F-4D97-AF65-F5344CB8AC3E}">
        <p14:creationId xmlns:p14="http://schemas.microsoft.com/office/powerpoint/2010/main" val="4732888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a:t>Security</a:t>
            </a:r>
            <a:br>
              <a:rPr lang="en-US" dirty="0"/>
            </a:br>
            <a:endParaRPr lang="ru-RU" dirty="0"/>
          </a:p>
        </p:txBody>
      </p:sp>
      <p:sp>
        <p:nvSpPr>
          <p:cNvPr id="3" name="Объект 2"/>
          <p:cNvSpPr>
            <a:spLocks noGrp="1"/>
          </p:cNvSpPr>
          <p:nvPr>
            <p:ph idx="1"/>
          </p:nvPr>
        </p:nvSpPr>
        <p:spPr>
          <a:xfrm>
            <a:off x="838200" y="1253330"/>
            <a:ext cx="11076296" cy="5270299"/>
          </a:xfrm>
        </p:spPr>
        <p:txBody>
          <a:bodyPr>
            <a:normAutofit fontScale="70000" lnSpcReduction="20000"/>
          </a:bodyPr>
          <a:lstStyle/>
          <a:p>
            <a:r>
              <a:rPr lang="en-US" sz="3400" dirty="0"/>
              <a:t>In December 2010, a group calling itself fail0verflow announced recovery of the ECDSA private key used by Sony to sign software for the PlayStation 3 game console. However, this attack only worked because Sony did not properly implement the algorithm, because k was static instead of random. As pointed out in the Signature generation algorithm section above, this makes solvable, rendering the entire algorithm useless.</a:t>
            </a:r>
          </a:p>
          <a:p>
            <a:endParaRPr lang="en-US" sz="3400" dirty="0"/>
          </a:p>
          <a:p>
            <a:r>
              <a:rPr lang="en-US" sz="3400" dirty="0"/>
              <a:t>On March 29, 2011, two researchers published an IACR paper demonstrating that it is possible to retrieve a TLS private key of a server using OpenSSL that authenticates with Elliptic Curves DSA over a binary field via a timing attack. The vulnerability was fixed in OpenSSL 1.0.0e.</a:t>
            </a:r>
          </a:p>
          <a:p>
            <a:endParaRPr lang="en-US" sz="3400" dirty="0"/>
          </a:p>
          <a:p>
            <a:r>
              <a:rPr lang="en-US" sz="3400" dirty="0"/>
              <a:t>In August 2013, it was revealed that bugs in some implementations of the Java class </a:t>
            </a:r>
            <a:r>
              <a:rPr lang="en-US" sz="3400" dirty="0" err="1"/>
              <a:t>SecureRandom</a:t>
            </a:r>
            <a:r>
              <a:rPr lang="en-US" sz="3400" dirty="0"/>
              <a:t> sometimes generated collisions in the k value. This allowed hackers to recover private keys giving them the same control over bitcoin transactions as legitimate keys' owners had, using the same exploit that was used to reveal the PS3 signing key on some Android app implementations, which use Java and rely on ECDSA to authenticate transactions.</a:t>
            </a:r>
            <a:endParaRPr lang="ru-RU" sz="3400" dirty="0"/>
          </a:p>
          <a:p>
            <a:endParaRPr lang="ru-RU" dirty="0"/>
          </a:p>
        </p:txBody>
      </p:sp>
      <p:grpSp>
        <p:nvGrpSpPr>
          <p:cNvPr id="4" name="Group 10">
            <a:extLst>
              <a:ext uri="{FF2B5EF4-FFF2-40B4-BE49-F238E27FC236}">
                <a16:creationId xmlns:a16="http://schemas.microsoft.com/office/drawing/2014/main" id="{96AF5BED-1831-4A88-91BC-55D58BF9F2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5" name="Freeform 6">
              <a:extLst>
                <a:ext uri="{FF2B5EF4-FFF2-40B4-BE49-F238E27FC236}">
                  <a16:creationId xmlns:a16="http://schemas.microsoft.com/office/drawing/2014/main" id="{544BD6EE-970C-4DF5-A508-F6127787C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6" name="Freeform 6">
              <a:extLst>
                <a:ext uri="{FF2B5EF4-FFF2-40B4-BE49-F238E27FC236}">
                  <a16:creationId xmlns:a16="http://schemas.microsoft.com/office/drawing/2014/main" id="{B0ECD73E-712E-4743-BE0D-7BDF10DA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pic>
        <p:nvPicPr>
          <p:cNvPr id="7" name="Picture 6" descr="A picture containing text&#10;&#10;Description automatically generated">
            <a:extLst>
              <a:ext uri="{FF2B5EF4-FFF2-40B4-BE49-F238E27FC236}">
                <a16:creationId xmlns:a16="http://schemas.microsoft.com/office/drawing/2014/main" id="{89BF4CAE-DC7A-804F-9AE1-60F606A45C0E}"/>
              </a:ext>
            </a:extLst>
          </p:cNvPr>
          <p:cNvPicPr>
            <a:picLocks noChangeAspect="1"/>
          </p:cNvPicPr>
          <p:nvPr/>
        </p:nvPicPr>
        <p:blipFill>
          <a:blip r:embed="rId2"/>
          <a:stretch>
            <a:fillRect/>
          </a:stretch>
        </p:blipFill>
        <p:spPr>
          <a:xfrm>
            <a:off x="9371280" y="0"/>
            <a:ext cx="2820720" cy="1159200"/>
          </a:xfrm>
          <a:prstGeom prst="rect">
            <a:avLst/>
          </a:prstGeom>
        </p:spPr>
      </p:pic>
      <p:sp>
        <p:nvSpPr>
          <p:cNvPr id="8" name="Slide Number Placeholder 7">
            <a:extLst>
              <a:ext uri="{FF2B5EF4-FFF2-40B4-BE49-F238E27FC236}">
                <a16:creationId xmlns:a16="http://schemas.microsoft.com/office/drawing/2014/main" id="{1706A7BD-D07D-CC49-AD25-53259624EA92}"/>
              </a:ext>
            </a:extLst>
          </p:cNvPr>
          <p:cNvSpPr>
            <a:spLocks noGrp="1"/>
          </p:cNvSpPr>
          <p:nvPr>
            <p:ph type="sldNum" sz="quarter" idx="12"/>
          </p:nvPr>
        </p:nvSpPr>
        <p:spPr/>
        <p:txBody>
          <a:bodyPr/>
          <a:lstStyle/>
          <a:p>
            <a:fld id="{C0B91729-795A-AB4F-BD93-8A9FD685D00B}" type="slidenum">
              <a:rPr lang="x-none" smtClean="0"/>
              <a:t>71</a:t>
            </a:fld>
            <a:endParaRPr lang="x-none"/>
          </a:p>
        </p:txBody>
      </p:sp>
    </p:spTree>
    <p:extLst>
      <p:ext uri="{BB962C8B-B14F-4D97-AF65-F5344CB8AC3E}">
        <p14:creationId xmlns:p14="http://schemas.microsoft.com/office/powerpoint/2010/main" val="13076751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en-US" b="1" dirty="0"/>
              <a:t>Conclusion</a:t>
            </a:r>
            <a:endParaRPr lang="ru-RU" b="1" dirty="0"/>
          </a:p>
        </p:txBody>
      </p:sp>
      <p:sp>
        <p:nvSpPr>
          <p:cNvPr id="3" name="Объект 2"/>
          <p:cNvSpPr>
            <a:spLocks noGrp="1"/>
          </p:cNvSpPr>
          <p:nvPr>
            <p:ph idx="1"/>
          </p:nvPr>
        </p:nvSpPr>
        <p:spPr/>
        <p:txBody>
          <a:bodyPr>
            <a:normAutofit fontScale="92500" lnSpcReduction="20000"/>
          </a:bodyPr>
          <a:lstStyle/>
          <a:p>
            <a:r>
              <a:rPr lang="en-US" dirty="0"/>
              <a:t>The Elliptic Curve Digital Signature Algorithm (ECDSA), which is a variant of Elliptic Curve Cryptography (ECC), is widely used in the modern world. The main reason for the popularity of ECDSA is that there is no known sub-exponential algorithm for solving the discrete logarithm of an elliptic curve on a properly selected elliptic curve. Hence, the solution requires exponential time used in other known integer factorization solutions like RSA and discrete logarithm in DSA. Keys are more secure and consume a lot of bandwidth due to the small key size. ECDSA can use significantly lower parameters than other competing systems such as RSA and DSA, but with equivalent levels of security. Some of the benefits of using smaller keys include faster computation times and reduced processing power, memory, and bandwidth. This makes ECDSA ideal for challenged environments. These benefits are especially important in other environments where there is a lack of processing power, storage space, bandwidth, or power consumption.</a:t>
            </a:r>
            <a:endParaRPr lang="ru-RU" dirty="0"/>
          </a:p>
        </p:txBody>
      </p:sp>
      <p:pic>
        <p:nvPicPr>
          <p:cNvPr id="4" name="Picture 3" descr="A picture containing text&#10;&#10;Description automatically generated">
            <a:extLst>
              <a:ext uri="{FF2B5EF4-FFF2-40B4-BE49-F238E27FC236}">
                <a16:creationId xmlns:a16="http://schemas.microsoft.com/office/drawing/2014/main" id="{D85F1515-B30A-284E-A417-056ABBF61A42}"/>
              </a:ext>
            </a:extLst>
          </p:cNvPr>
          <p:cNvPicPr>
            <a:picLocks noChangeAspect="1"/>
          </p:cNvPicPr>
          <p:nvPr/>
        </p:nvPicPr>
        <p:blipFill>
          <a:blip r:embed="rId2"/>
          <a:stretch>
            <a:fillRect/>
          </a:stretch>
        </p:blipFill>
        <p:spPr>
          <a:xfrm>
            <a:off x="9371280" y="0"/>
            <a:ext cx="2820720" cy="1159200"/>
          </a:xfrm>
          <a:prstGeom prst="rect">
            <a:avLst/>
          </a:prstGeom>
        </p:spPr>
      </p:pic>
      <p:sp>
        <p:nvSpPr>
          <p:cNvPr id="5" name="Slide Number Placeholder 4">
            <a:extLst>
              <a:ext uri="{FF2B5EF4-FFF2-40B4-BE49-F238E27FC236}">
                <a16:creationId xmlns:a16="http://schemas.microsoft.com/office/drawing/2014/main" id="{A083A489-C531-CF4B-8A67-3035D66EB9BC}"/>
              </a:ext>
            </a:extLst>
          </p:cNvPr>
          <p:cNvSpPr>
            <a:spLocks noGrp="1"/>
          </p:cNvSpPr>
          <p:nvPr>
            <p:ph type="sldNum" sz="quarter" idx="12"/>
          </p:nvPr>
        </p:nvSpPr>
        <p:spPr/>
        <p:txBody>
          <a:bodyPr/>
          <a:lstStyle/>
          <a:p>
            <a:fld id="{C0B91729-795A-AB4F-BD93-8A9FD685D00B}" type="slidenum">
              <a:rPr lang="x-none" smtClean="0"/>
              <a:t>72</a:t>
            </a:fld>
            <a:endParaRPr lang="x-none"/>
          </a:p>
        </p:txBody>
      </p:sp>
    </p:spTree>
    <p:extLst>
      <p:ext uri="{BB962C8B-B14F-4D97-AF65-F5344CB8AC3E}">
        <p14:creationId xmlns:p14="http://schemas.microsoft.com/office/powerpoint/2010/main" val="13860524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D08A1D-4632-47AB-8832-C17BA0086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B8EB71-9579-DD46-A56E-147D8715040B}"/>
              </a:ext>
            </a:extLst>
          </p:cNvPr>
          <p:cNvSpPr>
            <a:spLocks noGrp="1"/>
          </p:cNvSpPr>
          <p:nvPr>
            <p:ph type="title"/>
          </p:nvPr>
        </p:nvSpPr>
        <p:spPr>
          <a:xfrm>
            <a:off x="1251677" y="662399"/>
            <a:ext cx="4357499" cy="1494000"/>
          </a:xfrm>
        </p:spPr>
        <p:txBody>
          <a:bodyPr anchor="t">
            <a:normAutofit/>
          </a:bodyPr>
          <a:lstStyle/>
          <a:p>
            <a:r>
              <a:rPr lang="x-none" dirty="0"/>
              <a:t>References</a:t>
            </a:r>
          </a:p>
        </p:txBody>
      </p:sp>
      <p:grpSp>
        <p:nvGrpSpPr>
          <p:cNvPr id="11" name="Group 10">
            <a:extLst>
              <a:ext uri="{FF2B5EF4-FFF2-40B4-BE49-F238E27FC236}">
                <a16:creationId xmlns:a16="http://schemas.microsoft.com/office/drawing/2014/main" id="{0075437B-93A1-4A73-812B-C5030CC2FF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2" name="Freeform 6">
              <a:extLst>
                <a:ext uri="{FF2B5EF4-FFF2-40B4-BE49-F238E27FC236}">
                  <a16:creationId xmlns:a16="http://schemas.microsoft.com/office/drawing/2014/main" id="{BB8505BE-2298-4E13-A7FB-2D05006D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3" name="Freeform 6">
              <a:extLst>
                <a:ext uri="{FF2B5EF4-FFF2-40B4-BE49-F238E27FC236}">
                  <a16:creationId xmlns:a16="http://schemas.microsoft.com/office/drawing/2014/main" id="{6751C2C2-B295-4CDA-9112-A35D684DC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032578C2-55AC-B44A-A3BC-CB567D2B76D3}"/>
              </a:ext>
            </a:extLst>
          </p:cNvPr>
          <p:cNvSpPr>
            <a:spLocks noGrp="1"/>
          </p:cNvSpPr>
          <p:nvPr>
            <p:ph idx="1"/>
          </p:nvPr>
        </p:nvSpPr>
        <p:spPr>
          <a:xfrm>
            <a:off x="1251678" y="2286000"/>
            <a:ext cx="9692547" cy="3844800"/>
          </a:xfrm>
        </p:spPr>
        <p:txBody>
          <a:bodyPr>
            <a:normAutofit/>
          </a:bodyPr>
          <a:lstStyle/>
          <a:p>
            <a:r>
              <a:rPr lang="en-GB" sz="2000" dirty="0">
                <a:solidFill>
                  <a:schemeClr val="tx1">
                    <a:alpha val="60000"/>
                  </a:schemeClr>
                </a:solidFill>
                <a:hlinkClick r:id="rId2"/>
              </a:rPr>
              <a:t>https://avinetworks.com/glossary/elliptic-curve-cryptography/</a:t>
            </a:r>
            <a:endParaRPr lang="en-GB" sz="2000" dirty="0">
              <a:solidFill>
                <a:schemeClr val="tx1">
                  <a:alpha val="60000"/>
                </a:schemeClr>
              </a:solidFill>
            </a:endParaRPr>
          </a:p>
          <a:p>
            <a:r>
              <a:rPr lang="en-GB" sz="2000" dirty="0">
                <a:solidFill>
                  <a:schemeClr val="tx1">
                    <a:alpha val="60000"/>
                  </a:schemeClr>
                </a:solidFill>
                <a:hlinkClick r:id="rId3"/>
              </a:rPr>
              <a:t>https://www.secg.org/</a:t>
            </a:r>
            <a:endParaRPr lang="ru-RU" sz="2000" dirty="0">
              <a:solidFill>
                <a:schemeClr val="tx1">
                  <a:alpha val="60000"/>
                </a:schemeClr>
              </a:solidFill>
            </a:endParaRPr>
          </a:p>
          <a:p>
            <a:r>
              <a:rPr lang="en-GB" sz="2000" dirty="0">
                <a:solidFill>
                  <a:schemeClr val="tx1">
                    <a:alpha val="60000"/>
                  </a:schemeClr>
                </a:solidFill>
                <a:hlinkClick r:id="rId4"/>
              </a:rPr>
              <a:t>https://en.wikipedia.org/wiki/Elliptic_Curve_Digital_Signature_Algorithm</a:t>
            </a:r>
            <a:endParaRPr lang="kk-KZ" sz="2000" dirty="0">
              <a:solidFill>
                <a:schemeClr val="tx1">
                  <a:alpha val="60000"/>
                </a:schemeClr>
              </a:solidFill>
            </a:endParaRPr>
          </a:p>
          <a:p>
            <a:r>
              <a:rPr lang="en-US" sz="2000" dirty="0">
                <a:solidFill>
                  <a:schemeClr val="tx1">
                    <a:alpha val="60000"/>
                  </a:schemeClr>
                </a:solidFill>
                <a:hlinkClick r:id="rId5"/>
              </a:rPr>
              <a:t>https://scialert.net/fulltext/?doi=jse.2007.1.12</a:t>
            </a:r>
            <a:endParaRPr lang="kk-KZ" sz="2000" dirty="0">
              <a:solidFill>
                <a:schemeClr val="tx1">
                  <a:alpha val="60000"/>
                </a:schemeClr>
              </a:solidFill>
            </a:endParaRPr>
          </a:p>
          <a:p>
            <a:endParaRPr lang="ru-RU" sz="2000" dirty="0">
              <a:solidFill>
                <a:schemeClr val="tx1">
                  <a:alpha val="60000"/>
                </a:schemeClr>
              </a:solidFill>
            </a:endParaRPr>
          </a:p>
          <a:p>
            <a:endParaRPr lang="en-GB" sz="2000" dirty="0">
              <a:solidFill>
                <a:schemeClr val="tx1">
                  <a:alpha val="60000"/>
                </a:schemeClr>
              </a:solidFill>
            </a:endParaRPr>
          </a:p>
          <a:p>
            <a:endParaRPr lang="x-none" sz="2000" dirty="0">
              <a:solidFill>
                <a:schemeClr val="tx1">
                  <a:alpha val="60000"/>
                </a:schemeClr>
              </a:solidFill>
            </a:endParaRPr>
          </a:p>
        </p:txBody>
      </p:sp>
      <p:pic>
        <p:nvPicPr>
          <p:cNvPr id="4" name="Picture 3" descr="A picture containing text&#10;&#10;Description automatically generated">
            <a:extLst>
              <a:ext uri="{FF2B5EF4-FFF2-40B4-BE49-F238E27FC236}">
                <a16:creationId xmlns:a16="http://schemas.microsoft.com/office/drawing/2014/main" id="{40EFFD41-EEA2-7A4F-931B-111BB19DA68F}"/>
              </a:ext>
            </a:extLst>
          </p:cNvPr>
          <p:cNvPicPr>
            <a:picLocks noChangeAspect="1"/>
          </p:cNvPicPr>
          <p:nvPr/>
        </p:nvPicPr>
        <p:blipFill>
          <a:blip r:embed="rId6"/>
          <a:stretch>
            <a:fillRect/>
          </a:stretch>
        </p:blipFill>
        <p:spPr>
          <a:xfrm>
            <a:off x="8548096" y="1250"/>
            <a:ext cx="3643903" cy="1494000"/>
          </a:xfrm>
          <a:prstGeom prst="rect">
            <a:avLst/>
          </a:prstGeom>
        </p:spPr>
      </p:pic>
      <p:sp>
        <p:nvSpPr>
          <p:cNvPr id="5" name="Slide Number Placeholder 4">
            <a:extLst>
              <a:ext uri="{FF2B5EF4-FFF2-40B4-BE49-F238E27FC236}">
                <a16:creationId xmlns:a16="http://schemas.microsoft.com/office/drawing/2014/main" id="{D98441D7-E831-6548-9AAD-677C94FBE47F}"/>
              </a:ext>
            </a:extLst>
          </p:cNvPr>
          <p:cNvSpPr>
            <a:spLocks noGrp="1"/>
          </p:cNvSpPr>
          <p:nvPr>
            <p:ph type="sldNum" sz="quarter" idx="12"/>
          </p:nvPr>
        </p:nvSpPr>
        <p:spPr/>
        <p:txBody>
          <a:bodyPr/>
          <a:lstStyle/>
          <a:p>
            <a:fld id="{C0B91729-795A-AB4F-BD93-8A9FD685D00B}" type="slidenum">
              <a:rPr lang="x-none" smtClean="0"/>
              <a:t>73</a:t>
            </a:fld>
            <a:endParaRPr lang="x-none"/>
          </a:p>
        </p:txBody>
      </p:sp>
    </p:spTree>
    <p:extLst>
      <p:ext uri="{BB962C8B-B14F-4D97-AF65-F5344CB8AC3E}">
        <p14:creationId xmlns:p14="http://schemas.microsoft.com/office/powerpoint/2010/main" val="6696496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1" name="Rectangle 10">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4" name="Picture 3">
            <a:extLst>
              <a:ext uri="{FF2B5EF4-FFF2-40B4-BE49-F238E27FC236}">
                <a16:creationId xmlns:a16="http://schemas.microsoft.com/office/drawing/2014/main" id="{5523AB6B-17DF-3D4A-B1ED-4B9A62B55A34}"/>
              </a:ext>
            </a:extLst>
          </p:cNvPr>
          <p:cNvPicPr>
            <a:picLocks noChangeAspect="1"/>
          </p:cNvPicPr>
          <p:nvPr/>
        </p:nvPicPr>
        <p:blipFill rotWithShape="1">
          <a:blip r:embed="rId2"/>
          <a:srcRect r="1" b="21237"/>
          <a:stretch/>
        </p:blipFill>
        <p:spPr>
          <a:xfrm rot="21480000">
            <a:off x="1137837" y="1003258"/>
            <a:ext cx="9916327" cy="4764396"/>
          </a:xfrm>
          <a:prstGeom prst="rect">
            <a:avLst/>
          </a:prstGeom>
        </p:spPr>
      </p:pic>
      <p:sp>
        <p:nvSpPr>
          <p:cNvPr id="2" name="Slide Number Placeholder 1">
            <a:extLst>
              <a:ext uri="{FF2B5EF4-FFF2-40B4-BE49-F238E27FC236}">
                <a16:creationId xmlns:a16="http://schemas.microsoft.com/office/drawing/2014/main" id="{42372BB4-A7C3-B64E-86CD-1DFF9EF03386}"/>
              </a:ext>
            </a:extLst>
          </p:cNvPr>
          <p:cNvSpPr>
            <a:spLocks noGrp="1"/>
          </p:cNvSpPr>
          <p:nvPr>
            <p:ph type="sldNum" sz="quarter" idx="12"/>
          </p:nvPr>
        </p:nvSpPr>
        <p:spPr/>
        <p:txBody>
          <a:bodyPr/>
          <a:lstStyle/>
          <a:p>
            <a:fld id="{C0B91729-795A-AB4F-BD93-8A9FD685D00B}" type="slidenum">
              <a:rPr lang="x-none" smtClean="0"/>
              <a:t>74</a:t>
            </a:fld>
            <a:endParaRPr lang="x-none"/>
          </a:p>
        </p:txBody>
      </p:sp>
    </p:spTree>
    <p:extLst>
      <p:ext uri="{BB962C8B-B14F-4D97-AF65-F5344CB8AC3E}">
        <p14:creationId xmlns:p14="http://schemas.microsoft.com/office/powerpoint/2010/main" val="1042947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8D6C95-025D-2540-B0B8-1A0FD6D3494E}"/>
              </a:ext>
            </a:extLst>
          </p:cNvPr>
          <p:cNvSpPr>
            <a:spLocks noGrp="1"/>
          </p:cNvSpPr>
          <p:nvPr>
            <p:ph type="title"/>
          </p:nvPr>
        </p:nvSpPr>
        <p:spPr>
          <a:xfrm>
            <a:off x="1271588" y="662400"/>
            <a:ext cx="10055721" cy="1325563"/>
          </a:xfrm>
        </p:spPr>
        <p:txBody>
          <a:bodyPr anchor="t">
            <a:normAutofit/>
          </a:bodyPr>
          <a:lstStyle/>
          <a:p>
            <a:r>
              <a:rPr lang="x-none" b="1" dirty="0"/>
              <a:t>Equation of an Elliptic Curve</a:t>
            </a:r>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0655C2B7-0F58-294B-9188-859EF5DE53C4}"/>
              </a:ext>
            </a:extLst>
          </p:cNvPr>
          <p:cNvSpPr>
            <a:spLocks noGrp="1"/>
          </p:cNvSpPr>
          <p:nvPr>
            <p:ph idx="1"/>
          </p:nvPr>
        </p:nvSpPr>
        <p:spPr>
          <a:xfrm>
            <a:off x="1051444" y="1474200"/>
            <a:ext cx="10089112" cy="3909599"/>
          </a:xfrm>
        </p:spPr>
        <p:txBody>
          <a:bodyPr>
            <a:noAutofit/>
          </a:bodyPr>
          <a:lstStyle/>
          <a:p>
            <a:pPr marL="0" indent="0">
              <a:buNone/>
            </a:pPr>
            <a:r>
              <a:rPr lang="x-none" sz="2400" dirty="0">
                <a:solidFill>
                  <a:schemeClr val="tx1">
                    <a:alpha val="60000"/>
                  </a:schemeClr>
                </a:solidFill>
              </a:rPr>
              <a:t>An elliptic curve is a curve given by an equation of the form:</a:t>
            </a:r>
          </a:p>
          <a:p>
            <a:pPr marL="0" indent="0">
              <a:buNone/>
            </a:pPr>
            <a:endParaRPr lang="x-none" sz="2400" dirty="0">
              <a:solidFill>
                <a:schemeClr val="tx1">
                  <a:alpha val="60000"/>
                </a:schemeClr>
              </a:solidFill>
            </a:endParaRPr>
          </a:p>
          <a:p>
            <a:pPr marL="0" indent="0">
              <a:buNone/>
            </a:pPr>
            <a:r>
              <a:rPr lang="en-GB" sz="2400" dirty="0">
                <a:solidFill>
                  <a:schemeClr val="tx1">
                    <a:alpha val="60000"/>
                  </a:schemeClr>
                </a:solidFill>
              </a:rPr>
              <a:t>                                                     y</a:t>
            </a:r>
            <a:r>
              <a:rPr lang="en-GB" sz="2400" baseline="30000" dirty="0">
                <a:solidFill>
                  <a:schemeClr val="tx1">
                    <a:alpha val="60000"/>
                  </a:schemeClr>
                </a:solidFill>
              </a:rPr>
              <a:t>2</a:t>
            </a:r>
            <a:r>
              <a:rPr lang="en-GB" sz="2400" dirty="0">
                <a:solidFill>
                  <a:schemeClr val="tx1">
                    <a:alpha val="60000"/>
                  </a:schemeClr>
                </a:solidFill>
              </a:rPr>
              <a:t> = x</a:t>
            </a:r>
            <a:r>
              <a:rPr lang="en-GB" sz="2400" baseline="30000" dirty="0">
                <a:solidFill>
                  <a:schemeClr val="tx1">
                    <a:alpha val="60000"/>
                  </a:schemeClr>
                </a:solidFill>
              </a:rPr>
              <a:t>3</a:t>
            </a:r>
            <a:r>
              <a:rPr lang="en-GB" sz="2400" dirty="0">
                <a:solidFill>
                  <a:schemeClr val="tx1">
                    <a:alpha val="60000"/>
                  </a:schemeClr>
                </a:solidFill>
              </a:rPr>
              <a:t> +ax+b</a:t>
            </a:r>
            <a:endParaRPr lang="x-none" sz="2400" dirty="0">
              <a:solidFill>
                <a:schemeClr val="tx1">
                  <a:alpha val="60000"/>
                </a:schemeClr>
              </a:solidFill>
            </a:endParaRPr>
          </a:p>
          <a:p>
            <a:pPr marL="0" indent="0">
              <a:buNone/>
            </a:pPr>
            <a:r>
              <a:rPr lang="en-GB" sz="2400" dirty="0">
                <a:solidFill>
                  <a:schemeClr val="tx1">
                    <a:alpha val="60000"/>
                  </a:schemeClr>
                </a:solidFill>
              </a:rPr>
              <a:t>   </a:t>
            </a:r>
            <a:r>
              <a:rPr lang="en-GB" sz="2400" dirty="0">
                <a:solidFill>
                  <a:schemeClr val="tx1">
                    <a:alpha val="60000"/>
                  </a:schemeClr>
                </a:solidFill>
                <a:effectLst/>
              </a:rPr>
              <a:t> </a:t>
            </a:r>
            <a:r>
              <a:rPr lang="en-GB" sz="2400" dirty="0">
                <a:solidFill>
                  <a:schemeClr val="tx1">
                    <a:alpha val="60000"/>
                  </a:schemeClr>
                </a:solidFill>
              </a:rPr>
              <a:t>with: </a:t>
            </a:r>
          </a:p>
          <a:p>
            <a:r>
              <a:rPr lang="en-GB" sz="2400" dirty="0">
                <a:solidFill>
                  <a:schemeClr val="tx1">
                    <a:alpha val="60000"/>
                  </a:schemeClr>
                </a:solidFill>
              </a:rPr>
              <a:t> a , b ∈ K</a:t>
            </a:r>
          </a:p>
          <a:p>
            <a:r>
              <a:rPr lang="en-GB" sz="2400" dirty="0">
                <a:solidFill>
                  <a:schemeClr val="tx1">
                    <a:alpha val="60000"/>
                  </a:schemeClr>
                </a:solidFill>
              </a:rPr>
              <a:t>Where the discriminant:  </a:t>
            </a:r>
            <a:r>
              <a:rPr lang="x-none" sz="2400" dirty="0">
                <a:solidFill>
                  <a:schemeClr val="tx1">
                    <a:alpha val="60000"/>
                  </a:schemeClr>
                </a:solidFill>
              </a:rPr>
              <a:t>𝝙</a:t>
            </a:r>
            <a:r>
              <a:rPr lang="en-GB" sz="2400" dirty="0">
                <a:solidFill>
                  <a:schemeClr val="tx1">
                    <a:alpha val="60000"/>
                  </a:schemeClr>
                </a:solidFill>
              </a:rPr>
              <a:t>  = 4a</a:t>
            </a:r>
            <a:r>
              <a:rPr lang="en-GB" sz="2400" baseline="30000" dirty="0">
                <a:solidFill>
                  <a:schemeClr val="tx1">
                    <a:alpha val="60000"/>
                  </a:schemeClr>
                </a:solidFill>
              </a:rPr>
              <a:t>3</a:t>
            </a:r>
            <a:r>
              <a:rPr lang="en-GB" sz="2400" dirty="0">
                <a:solidFill>
                  <a:schemeClr val="tx1">
                    <a:alpha val="60000"/>
                  </a:schemeClr>
                </a:solidFill>
              </a:rPr>
              <a:t> + 27b</a:t>
            </a:r>
            <a:r>
              <a:rPr lang="en-GB" sz="2400" baseline="30000" dirty="0">
                <a:solidFill>
                  <a:schemeClr val="tx1">
                    <a:alpha val="60000"/>
                  </a:schemeClr>
                </a:solidFill>
              </a:rPr>
              <a:t>2</a:t>
            </a:r>
            <a:r>
              <a:rPr lang="en-GB" sz="2400" dirty="0">
                <a:solidFill>
                  <a:schemeClr val="tx1">
                    <a:alpha val="60000"/>
                  </a:schemeClr>
                </a:solidFill>
              </a:rPr>
              <a:t> is not equal to zero and gives 3 distinct roots. This ensure that the curve is non-singular. Non- singular means every point in elliptic curve has tangent line.</a:t>
            </a:r>
          </a:p>
          <a:p>
            <a:r>
              <a:rPr lang="en-GB" sz="2400" dirty="0">
                <a:solidFill>
                  <a:schemeClr val="tx1">
                    <a:alpha val="60000"/>
                  </a:schemeClr>
                </a:solidFill>
              </a:rPr>
              <a:t>O is a point at “infinity”. It is at the end of all vertical lines. So E, is the set:</a:t>
            </a:r>
            <a:br>
              <a:rPr lang="en-GB" sz="2400" dirty="0">
                <a:solidFill>
                  <a:schemeClr val="tx1">
                    <a:alpha val="60000"/>
                  </a:schemeClr>
                </a:solidFill>
              </a:rPr>
            </a:br>
            <a:r>
              <a:rPr lang="en-GB" sz="2400" dirty="0">
                <a:solidFill>
                  <a:schemeClr val="tx1">
                    <a:alpha val="60000"/>
                  </a:schemeClr>
                </a:solidFill>
              </a:rPr>
              <a:t> </a:t>
            </a:r>
            <a:endParaRPr lang="en-GB" sz="2400" dirty="0">
              <a:solidFill>
                <a:schemeClr val="tx1">
                  <a:alpha val="60000"/>
                </a:schemeClr>
              </a:solidFill>
              <a:effectLst/>
            </a:endParaRPr>
          </a:p>
          <a:p>
            <a:pPr marL="0" indent="0" algn="ctr">
              <a:buNone/>
            </a:pPr>
            <a:r>
              <a:rPr lang="en-GB" sz="2400" dirty="0">
                <a:solidFill>
                  <a:schemeClr val="tx1">
                    <a:alpha val="60000"/>
                  </a:schemeClr>
                </a:solidFill>
              </a:rPr>
              <a:t>E = {(x,y) : y</a:t>
            </a:r>
            <a:r>
              <a:rPr lang="en-GB" sz="2400" baseline="30000" dirty="0">
                <a:solidFill>
                  <a:schemeClr val="tx1">
                    <a:alpha val="60000"/>
                  </a:schemeClr>
                </a:solidFill>
              </a:rPr>
              <a:t>2</a:t>
            </a:r>
            <a:r>
              <a:rPr lang="en-GB" sz="2400" dirty="0">
                <a:solidFill>
                  <a:schemeClr val="tx1">
                    <a:alpha val="60000"/>
                  </a:schemeClr>
                </a:solidFill>
              </a:rPr>
              <a:t> = x</a:t>
            </a:r>
            <a:r>
              <a:rPr lang="en-GB" sz="2400" baseline="30000" dirty="0">
                <a:solidFill>
                  <a:schemeClr val="tx1">
                    <a:alpha val="60000"/>
                  </a:schemeClr>
                </a:solidFill>
              </a:rPr>
              <a:t>3</a:t>
            </a:r>
            <a:r>
              <a:rPr lang="en-GB" sz="2400" dirty="0">
                <a:solidFill>
                  <a:schemeClr val="tx1">
                    <a:alpha val="60000"/>
                  </a:schemeClr>
                </a:solidFill>
              </a:rPr>
              <a:t> +ax+b}∪{O}</a:t>
            </a:r>
            <a:endParaRPr lang="en-GB" sz="2400" dirty="0">
              <a:solidFill>
                <a:schemeClr val="tx1">
                  <a:alpha val="60000"/>
                </a:schemeClr>
              </a:solidFill>
              <a:effectLst/>
            </a:endParaRPr>
          </a:p>
          <a:p>
            <a:pPr marL="0" indent="0">
              <a:buNone/>
            </a:pPr>
            <a:r>
              <a:rPr lang="x-none" sz="2400" dirty="0">
                <a:solidFill>
                  <a:schemeClr val="tx1">
                    <a:alpha val="60000"/>
                  </a:schemeClr>
                </a:solidFill>
              </a:rPr>
              <a:t> </a:t>
            </a:r>
          </a:p>
          <a:p>
            <a:pPr marL="0" indent="0">
              <a:buNone/>
            </a:pPr>
            <a:endParaRPr lang="x-none" sz="2400" dirty="0">
              <a:solidFill>
                <a:schemeClr val="tx1">
                  <a:alpha val="60000"/>
                </a:schemeClr>
              </a:solidFill>
            </a:endParaRPr>
          </a:p>
          <a:p>
            <a:pPr marL="0" indent="0">
              <a:buNone/>
            </a:pPr>
            <a:endParaRPr lang="x-none" sz="2400" baseline="30000" dirty="0">
              <a:solidFill>
                <a:schemeClr val="tx1">
                  <a:alpha val="60000"/>
                </a:schemeClr>
              </a:solidFill>
            </a:endParaRPr>
          </a:p>
        </p:txBody>
      </p:sp>
      <p:pic>
        <p:nvPicPr>
          <p:cNvPr id="9" name="Picture 8" descr="A picture containing text&#10;&#10;Description automatically generated">
            <a:extLst>
              <a:ext uri="{FF2B5EF4-FFF2-40B4-BE49-F238E27FC236}">
                <a16:creationId xmlns:a16="http://schemas.microsoft.com/office/drawing/2014/main" id="{0926531E-9DC3-224B-8F4B-33A170A2EBBA}"/>
              </a:ext>
            </a:extLst>
          </p:cNvPr>
          <p:cNvPicPr>
            <a:picLocks noChangeAspect="1"/>
          </p:cNvPicPr>
          <p:nvPr/>
        </p:nvPicPr>
        <p:blipFill>
          <a:blip r:embed="rId2"/>
          <a:stretch>
            <a:fillRect/>
          </a:stretch>
        </p:blipFill>
        <p:spPr>
          <a:xfrm>
            <a:off x="9410700" y="90900"/>
            <a:ext cx="2781300" cy="1143000"/>
          </a:xfrm>
          <a:prstGeom prst="rect">
            <a:avLst/>
          </a:prstGeom>
        </p:spPr>
      </p:pic>
      <p:sp>
        <p:nvSpPr>
          <p:cNvPr id="4" name="Slide Number Placeholder 3">
            <a:extLst>
              <a:ext uri="{FF2B5EF4-FFF2-40B4-BE49-F238E27FC236}">
                <a16:creationId xmlns:a16="http://schemas.microsoft.com/office/drawing/2014/main" id="{9AA221C0-E641-CA40-A833-2C2DBDB6C785}"/>
              </a:ext>
            </a:extLst>
          </p:cNvPr>
          <p:cNvSpPr>
            <a:spLocks noGrp="1"/>
          </p:cNvSpPr>
          <p:nvPr>
            <p:ph type="sldNum" sz="quarter" idx="12"/>
          </p:nvPr>
        </p:nvSpPr>
        <p:spPr/>
        <p:txBody>
          <a:bodyPr/>
          <a:lstStyle/>
          <a:p>
            <a:fld id="{C0B91729-795A-AB4F-BD93-8A9FD685D00B}" type="slidenum">
              <a:rPr lang="x-none" smtClean="0"/>
              <a:t>8</a:t>
            </a:fld>
            <a:endParaRPr lang="x-none"/>
          </a:p>
        </p:txBody>
      </p:sp>
    </p:spTree>
    <p:extLst>
      <p:ext uri="{BB962C8B-B14F-4D97-AF65-F5344CB8AC3E}">
        <p14:creationId xmlns:p14="http://schemas.microsoft.com/office/powerpoint/2010/main" val="350679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29917F3-0560-4C6F-B265-458B218C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EDF5EB-5384-6549-87EB-0CE2DA2B9FF3}"/>
              </a:ext>
            </a:extLst>
          </p:cNvPr>
          <p:cNvSpPr>
            <a:spLocks noGrp="1"/>
          </p:cNvSpPr>
          <p:nvPr>
            <p:ph type="title"/>
          </p:nvPr>
        </p:nvSpPr>
        <p:spPr>
          <a:xfrm>
            <a:off x="1271588" y="662400"/>
            <a:ext cx="10055721" cy="1325563"/>
          </a:xfrm>
        </p:spPr>
        <p:txBody>
          <a:bodyPr anchor="t">
            <a:normAutofit/>
          </a:bodyPr>
          <a:lstStyle/>
          <a:p>
            <a:r>
              <a:rPr lang="x-none" b="1" dirty="0"/>
              <a:t>Points on Elliptic Curve</a:t>
            </a:r>
          </a:p>
        </p:txBody>
      </p:sp>
      <p:grpSp>
        <p:nvGrpSpPr>
          <p:cNvPr id="10" name="Group 9">
            <a:extLst>
              <a:ext uri="{FF2B5EF4-FFF2-40B4-BE49-F238E27FC236}">
                <a16:creationId xmlns:a16="http://schemas.microsoft.com/office/drawing/2014/main" id="{AA39BAE7-7EB8-4E22-BCBB-F00F514DB7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85825" cy="6858000"/>
            <a:chOff x="0" y="0"/>
            <a:chExt cx="885825" cy="6858000"/>
          </a:xfrm>
        </p:grpSpPr>
        <p:sp>
          <p:nvSpPr>
            <p:cNvPr id="11" name="Freeform 6">
              <a:extLst>
                <a:ext uri="{FF2B5EF4-FFF2-40B4-BE49-F238E27FC236}">
                  <a16:creationId xmlns:a16="http://schemas.microsoft.com/office/drawing/2014/main" id="{CE476A00-9FF6-4B98-9E5C-7A22D8F59C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2" name="Freeform 6">
              <a:extLst>
                <a:ext uri="{FF2B5EF4-FFF2-40B4-BE49-F238E27FC236}">
                  <a16:creationId xmlns:a16="http://schemas.microsoft.com/office/drawing/2014/main" id="{8F0632CB-5E59-4727-9C88-4537512D5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id="{193304C3-DDA2-C545-BCE1-67D315F3EC11}"/>
              </a:ext>
            </a:extLst>
          </p:cNvPr>
          <p:cNvSpPr>
            <a:spLocks noGrp="1"/>
          </p:cNvSpPr>
          <p:nvPr>
            <p:ph idx="1"/>
          </p:nvPr>
        </p:nvSpPr>
        <p:spPr>
          <a:xfrm>
            <a:off x="1238197" y="1805399"/>
            <a:ext cx="10089112" cy="3909599"/>
          </a:xfrm>
        </p:spPr>
        <p:txBody>
          <a:bodyPr>
            <a:noAutofit/>
          </a:bodyPr>
          <a:lstStyle/>
          <a:p>
            <a:pPr algn="just"/>
            <a:r>
              <a:rPr lang="en-GB" sz="2400" dirty="0">
                <a:solidFill>
                  <a:schemeClr val="tx1">
                    <a:alpha val="60000"/>
                  </a:schemeClr>
                </a:solidFill>
              </a:rPr>
              <a:t>When we have polynomial describing elliptic curve the coefficients of polynomial are numbers which  can be expressed in any field like F</a:t>
            </a:r>
            <a:r>
              <a:rPr lang="en-GB" sz="2400" baseline="-25000" dirty="0">
                <a:solidFill>
                  <a:schemeClr val="tx1">
                    <a:alpha val="60000"/>
                  </a:schemeClr>
                </a:solidFill>
              </a:rPr>
              <a:t>P</a:t>
            </a:r>
            <a:r>
              <a:rPr lang="en-GB" sz="2400" dirty="0">
                <a:solidFill>
                  <a:schemeClr val="tx1">
                    <a:alpha val="60000"/>
                  </a:schemeClr>
                </a:solidFill>
              </a:rPr>
              <a:t>, Q, R and C.</a:t>
            </a:r>
          </a:p>
          <a:p>
            <a:pPr algn="just"/>
            <a:r>
              <a:rPr lang="en-GB" sz="2400" dirty="0">
                <a:solidFill>
                  <a:schemeClr val="tx1">
                    <a:alpha val="60000"/>
                  </a:schemeClr>
                </a:solidFill>
              </a:rPr>
              <a:t>If field is changed then we get group operations over the points of the EC.</a:t>
            </a:r>
          </a:p>
          <a:p>
            <a:pPr algn="just"/>
            <a:r>
              <a:rPr lang="en-GB" sz="2400" dirty="0">
                <a:solidFill>
                  <a:schemeClr val="tx1">
                    <a:alpha val="60000"/>
                  </a:schemeClr>
                </a:solidFill>
              </a:rPr>
              <a:t>Finite fields are integer mod p (prime number) and curves with points in F</a:t>
            </a:r>
            <a:r>
              <a:rPr lang="en-GB" sz="2400" baseline="-25000" dirty="0">
                <a:solidFill>
                  <a:schemeClr val="tx1">
                    <a:alpha val="60000"/>
                  </a:schemeClr>
                </a:solidFill>
              </a:rPr>
              <a:t>P</a:t>
            </a:r>
            <a:r>
              <a:rPr lang="en-GB" sz="2400" dirty="0">
                <a:solidFill>
                  <a:schemeClr val="tx1">
                    <a:alpha val="60000"/>
                  </a:schemeClr>
                </a:solidFill>
              </a:rPr>
              <a:t> are called finite groups.</a:t>
            </a:r>
          </a:p>
          <a:p>
            <a:pPr algn="just"/>
            <a:r>
              <a:rPr lang="en-GB" sz="2400" dirty="0">
                <a:solidFill>
                  <a:schemeClr val="tx1">
                    <a:alpha val="60000"/>
                  </a:schemeClr>
                </a:solidFill>
              </a:rPr>
              <a:t>Elliptic Curve Discrete Logarithm Problem (ECDLP) is the discrete logarithm problem for the group of points on an elliptic curve over finite field.</a:t>
            </a:r>
          </a:p>
          <a:p>
            <a:pPr algn="just"/>
            <a:r>
              <a:rPr lang="en-GB" sz="2400" dirty="0">
                <a:solidFill>
                  <a:schemeClr val="tx1">
                    <a:alpha val="60000"/>
                  </a:schemeClr>
                </a:solidFill>
              </a:rPr>
              <a:t>The best algorithm to solve this ECDLP is exponential.</a:t>
            </a:r>
          </a:p>
          <a:p>
            <a:pPr algn="just"/>
            <a:r>
              <a:rPr lang="en-GB" sz="2400" dirty="0">
                <a:solidFill>
                  <a:schemeClr val="tx1">
                    <a:alpha val="60000"/>
                  </a:schemeClr>
                </a:solidFill>
              </a:rPr>
              <a:t>Every point in EC has a tangent line.</a:t>
            </a:r>
          </a:p>
        </p:txBody>
      </p:sp>
      <p:pic>
        <p:nvPicPr>
          <p:cNvPr id="9" name="Picture 8" descr="A picture containing text&#10;&#10;Description automatically generated">
            <a:extLst>
              <a:ext uri="{FF2B5EF4-FFF2-40B4-BE49-F238E27FC236}">
                <a16:creationId xmlns:a16="http://schemas.microsoft.com/office/drawing/2014/main" id="{6FB77365-303D-B546-BA32-4389790ABE9E}"/>
              </a:ext>
            </a:extLst>
          </p:cNvPr>
          <p:cNvPicPr>
            <a:picLocks noChangeAspect="1"/>
          </p:cNvPicPr>
          <p:nvPr/>
        </p:nvPicPr>
        <p:blipFill>
          <a:blip r:embed="rId2"/>
          <a:stretch>
            <a:fillRect/>
          </a:stretch>
        </p:blipFill>
        <p:spPr>
          <a:xfrm>
            <a:off x="9410700" y="0"/>
            <a:ext cx="2781300" cy="1143000"/>
          </a:xfrm>
          <a:prstGeom prst="rect">
            <a:avLst/>
          </a:prstGeom>
        </p:spPr>
      </p:pic>
      <p:sp>
        <p:nvSpPr>
          <p:cNvPr id="4" name="Slide Number Placeholder 3">
            <a:extLst>
              <a:ext uri="{FF2B5EF4-FFF2-40B4-BE49-F238E27FC236}">
                <a16:creationId xmlns:a16="http://schemas.microsoft.com/office/drawing/2014/main" id="{44F822D7-288D-8149-B37B-E2356B6B4796}"/>
              </a:ext>
            </a:extLst>
          </p:cNvPr>
          <p:cNvSpPr>
            <a:spLocks noGrp="1"/>
          </p:cNvSpPr>
          <p:nvPr>
            <p:ph type="sldNum" sz="quarter" idx="12"/>
          </p:nvPr>
        </p:nvSpPr>
        <p:spPr/>
        <p:txBody>
          <a:bodyPr/>
          <a:lstStyle/>
          <a:p>
            <a:fld id="{C0B91729-795A-AB4F-BD93-8A9FD685D00B}" type="slidenum">
              <a:rPr lang="x-none" smtClean="0"/>
              <a:t>9</a:t>
            </a:fld>
            <a:endParaRPr lang="x-none"/>
          </a:p>
        </p:txBody>
      </p:sp>
    </p:spTree>
    <p:extLst>
      <p:ext uri="{BB962C8B-B14F-4D97-AF65-F5344CB8AC3E}">
        <p14:creationId xmlns:p14="http://schemas.microsoft.com/office/powerpoint/2010/main" val="3101973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6"/>
        </a:lnRef>
        <a:fillRef idx="1">
          <a:schemeClr val="lt1"/>
        </a:fillRef>
        <a:effectRef idx="0">
          <a:schemeClr val="accent6"/>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32972</TotalTime>
  <Words>6858</Words>
  <Application>Microsoft Macintosh PowerPoint</Application>
  <PresentationFormat>Widescreen</PresentationFormat>
  <Paragraphs>486</Paragraphs>
  <Slides>74</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74</vt:i4>
      </vt:variant>
    </vt:vector>
  </HeadingPairs>
  <TitlesOfParts>
    <vt:vector size="92" baseType="lpstr">
      <vt:lpstr>Arial</vt:lpstr>
      <vt:lpstr>Calibri</vt:lpstr>
      <vt:lpstr>Calibri Light</vt:lpstr>
      <vt:lpstr>Courier New</vt:lpstr>
      <vt:lpstr>Impact</vt:lpstr>
      <vt:lpstr>LMMathItalic10-Regular</vt:lpstr>
      <vt:lpstr>LMMathItalic12-Regular</vt:lpstr>
      <vt:lpstr>LMMathSymbols10-Regular</vt:lpstr>
      <vt:lpstr>LMMathSymbols8-Regular</vt:lpstr>
      <vt:lpstr>LMSans10-Bold</vt:lpstr>
      <vt:lpstr>LMSans10-Oblique</vt:lpstr>
      <vt:lpstr>LMSans10-Regular</vt:lpstr>
      <vt:lpstr>LMSans12-Regular</vt:lpstr>
      <vt:lpstr>LMSans8-Oblique</vt:lpstr>
      <vt:lpstr>LMSans8-Regular</vt:lpstr>
      <vt:lpstr>MSBM10</vt:lpstr>
      <vt:lpstr>Wingdings</vt:lpstr>
      <vt:lpstr>Office Theme</vt:lpstr>
      <vt:lpstr>ELLIPTIC CURVE DIGITAL SIGNATURE ALGORITHM Cryptography Foundation  </vt:lpstr>
      <vt:lpstr>Introduction to Cryptography</vt:lpstr>
      <vt:lpstr>Introduction to Cryptography</vt:lpstr>
      <vt:lpstr>Introduction to Cryptography</vt:lpstr>
      <vt:lpstr>Elliptic Curve vs RSA</vt:lpstr>
      <vt:lpstr> What is Elliptic Curve ?</vt:lpstr>
      <vt:lpstr>Elliptic Curve Cryptography</vt:lpstr>
      <vt:lpstr>Equation of an Elliptic Curve</vt:lpstr>
      <vt:lpstr>Points on Elliptic Curve</vt:lpstr>
      <vt:lpstr>Trap Door Function</vt:lpstr>
      <vt:lpstr>PowerPoint Presentation</vt:lpstr>
      <vt:lpstr>Elliptic Curve:Example</vt:lpstr>
      <vt:lpstr>Elliptic Curve: Adding two points (1/5)</vt:lpstr>
      <vt:lpstr>Elliptic Curve:Adding two point (2/5)</vt:lpstr>
      <vt:lpstr>Elliptic Curve:Adding two points (3/5)</vt:lpstr>
      <vt:lpstr>Elliptic Curve: Adding two points (4/5)</vt:lpstr>
      <vt:lpstr>Elliptic Curve: Adding two points (5/5)</vt:lpstr>
      <vt:lpstr>Elliptic Curve:Adding a point to itself (1/3)</vt:lpstr>
      <vt:lpstr>Elliptic Curve:Adding a point to itself (2/3)</vt:lpstr>
      <vt:lpstr>Elliptic Curve:Adding a point to itself (3/3)</vt:lpstr>
      <vt:lpstr>Elliptic Curve:Vertical Lines (1/3)</vt:lpstr>
      <vt:lpstr>Elliptic Curve: Vertical Lines (2/3)</vt:lpstr>
      <vt:lpstr>Elliptic Curve:Vertical Lines (3/3)</vt:lpstr>
      <vt:lpstr>PowerPoint Presentation</vt:lpstr>
      <vt:lpstr>Addition on Elliptic Curve</vt:lpstr>
      <vt:lpstr>Elliptic Curve over Finite Fields (Fp/Zp )</vt:lpstr>
      <vt:lpstr>Elliptic Curve over Finite Fields:Example</vt:lpstr>
      <vt:lpstr>Elliptic Curves</vt:lpstr>
      <vt:lpstr>Koblitz Curve: Example</vt:lpstr>
      <vt:lpstr>secp256k1</vt:lpstr>
      <vt:lpstr>Elliptic Curve Domain Parameters</vt:lpstr>
      <vt:lpstr>SECP256K1:Parameter Values</vt:lpstr>
      <vt:lpstr>SECP256K1:Parameter Values</vt:lpstr>
      <vt:lpstr>Elliptic Curve Discrete Logarithm Problem  </vt:lpstr>
      <vt:lpstr>Discrete Logarithm Problem</vt:lpstr>
      <vt:lpstr>Example</vt:lpstr>
      <vt:lpstr>How To Solve ECDLP?</vt:lpstr>
      <vt:lpstr>Collision Search Method</vt:lpstr>
      <vt:lpstr>Example 1/2</vt:lpstr>
      <vt:lpstr>Example 2/2</vt:lpstr>
      <vt:lpstr> Pollards ρ Method  </vt:lpstr>
      <vt:lpstr>Example</vt:lpstr>
      <vt:lpstr>How Else Can DLP Be Solved ?  </vt:lpstr>
      <vt:lpstr>Diffie-Hellman Key Exchange  </vt:lpstr>
      <vt:lpstr>Diffie-Hellman Key Exchange  </vt:lpstr>
      <vt:lpstr>Diffie-Hellman Key Exchange Algorithm 1/2 </vt:lpstr>
      <vt:lpstr>Diffie-Hellman Key Exchange Algorithm 2/2 </vt:lpstr>
      <vt:lpstr>Example</vt:lpstr>
      <vt:lpstr>Real World Example of ECDH  </vt:lpstr>
      <vt:lpstr>Elliptic ElGamal Public Key Cryptosystem </vt:lpstr>
      <vt:lpstr>Elliptic ElGamal Cryptosystem Algorithm </vt:lpstr>
      <vt:lpstr>Elliptic ElGamal Cryptosystem Algorithm </vt:lpstr>
      <vt:lpstr>Factorization Using Elliptic Curves</vt:lpstr>
      <vt:lpstr>Factorization Using Elliptic Curves</vt:lpstr>
      <vt:lpstr>Lenstra’s Algorithm</vt:lpstr>
      <vt:lpstr>Lenstra’s Algorithm Working 1/2</vt:lpstr>
      <vt:lpstr>Lenstra’s Algorithm Working 2/2</vt:lpstr>
      <vt:lpstr>Lenstra’s Algorithm Results</vt:lpstr>
      <vt:lpstr>PowerPoint Presentation</vt:lpstr>
      <vt:lpstr>Basic Concepts</vt:lpstr>
      <vt:lpstr>Digital signature schemes</vt:lpstr>
      <vt:lpstr>Properties of digital signature</vt:lpstr>
      <vt:lpstr>ECDSA</vt:lpstr>
      <vt:lpstr>Benefits of ECDSA over DSA</vt:lpstr>
      <vt:lpstr>General scheme</vt:lpstr>
      <vt:lpstr>One-way functions. Hash functions</vt:lpstr>
      <vt:lpstr>Signature generation algorithm</vt:lpstr>
      <vt:lpstr>Signature generation algorithm</vt:lpstr>
      <vt:lpstr>Signature verification algorithm</vt:lpstr>
      <vt:lpstr>Digital signature in practice</vt:lpstr>
      <vt:lpstr>Security </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ELLIPTIC CURVE DIGITAL SIGNATURE</dc:title>
  <dc:creator>Brahmashwini Regonda</dc:creator>
  <cp:lastModifiedBy>Brahmashwini Regonda</cp:lastModifiedBy>
  <cp:revision>152</cp:revision>
  <dcterms:created xsi:type="dcterms:W3CDTF">2021-04-27T15:31:09Z</dcterms:created>
  <dcterms:modified xsi:type="dcterms:W3CDTF">2021-05-24T16:10:26Z</dcterms:modified>
</cp:coreProperties>
</file>